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00" r:id="rId2"/>
    <p:sldId id="419" r:id="rId3"/>
    <p:sldId id="404" r:id="rId4"/>
    <p:sldId id="268" r:id="rId5"/>
    <p:sldId id="403" r:id="rId6"/>
    <p:sldId id="332" r:id="rId7"/>
    <p:sldId id="331" r:id="rId8"/>
    <p:sldId id="330" r:id="rId9"/>
    <p:sldId id="355" r:id="rId10"/>
    <p:sldId id="356" r:id="rId11"/>
    <p:sldId id="357" r:id="rId12"/>
    <p:sldId id="329" r:id="rId13"/>
    <p:sldId id="323" r:id="rId14"/>
    <p:sldId id="324" r:id="rId15"/>
    <p:sldId id="325" r:id="rId16"/>
    <p:sldId id="328" r:id="rId17"/>
    <p:sldId id="327" r:id="rId18"/>
    <p:sldId id="385" r:id="rId19"/>
    <p:sldId id="393" r:id="rId20"/>
    <p:sldId id="339" r:id="rId21"/>
    <p:sldId id="338" r:id="rId22"/>
    <p:sldId id="333" r:id="rId23"/>
    <p:sldId id="383" r:id="rId24"/>
    <p:sldId id="335" r:id="rId25"/>
    <p:sldId id="412" r:id="rId26"/>
    <p:sldId id="394" r:id="rId27"/>
    <p:sldId id="422" r:id="rId28"/>
    <p:sldId id="359" r:id="rId29"/>
    <p:sldId id="387" r:id="rId30"/>
    <p:sldId id="361" r:id="rId31"/>
    <p:sldId id="388" r:id="rId32"/>
    <p:sldId id="362" r:id="rId33"/>
    <p:sldId id="364" r:id="rId34"/>
    <p:sldId id="418" r:id="rId35"/>
    <p:sldId id="368" r:id="rId36"/>
    <p:sldId id="370" r:id="rId37"/>
    <p:sldId id="372" r:id="rId38"/>
    <p:sldId id="421" r:id="rId39"/>
    <p:sldId id="390" r:id="rId40"/>
    <p:sldId id="374" r:id="rId41"/>
    <p:sldId id="392" r:id="rId42"/>
    <p:sldId id="376" r:id="rId43"/>
    <p:sldId id="378" r:id="rId44"/>
    <p:sldId id="379" r:id="rId45"/>
    <p:sldId id="381" r:id="rId46"/>
    <p:sldId id="380" r:id="rId47"/>
    <p:sldId id="395" r:id="rId48"/>
    <p:sldId id="396" r:id="rId49"/>
    <p:sldId id="399" r:id="rId50"/>
    <p:sldId id="420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D7BDDD-DEA9-43C9-8B80-126EAC900482}" v="2" dt="2020-01-15T02:51:58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 Gill" userId="94ea5590-dba2-4704-abb7-e214041459e7" providerId="ADAL" clId="{8FD7BDDD-DEA9-43C9-8B80-126EAC900482}"/>
    <pc:docChg chg="custSel addSld modSld">
      <pc:chgData name="Doug Gill" userId="94ea5590-dba2-4704-abb7-e214041459e7" providerId="ADAL" clId="{8FD7BDDD-DEA9-43C9-8B80-126EAC900482}" dt="2020-01-15T02:56:00.198" v="18" actId="732"/>
      <pc:docMkLst>
        <pc:docMk/>
      </pc:docMkLst>
      <pc:sldChg chg="modSp">
        <pc:chgData name="Doug Gill" userId="94ea5590-dba2-4704-abb7-e214041459e7" providerId="ADAL" clId="{8FD7BDDD-DEA9-43C9-8B80-126EAC900482}" dt="2020-01-15T02:56:00.198" v="18" actId="732"/>
        <pc:sldMkLst>
          <pc:docMk/>
          <pc:sldMk cId="2440360113" sldId="394"/>
        </pc:sldMkLst>
        <pc:picChg chg="mod modCrop">
          <ac:chgData name="Doug Gill" userId="94ea5590-dba2-4704-abb7-e214041459e7" providerId="ADAL" clId="{8FD7BDDD-DEA9-43C9-8B80-126EAC900482}" dt="2020-01-15T02:56:00.198" v="18" actId="732"/>
          <ac:picMkLst>
            <pc:docMk/>
            <pc:sldMk cId="2440360113" sldId="394"/>
            <ac:picMk id="5" creationId="{D16382B3-91B2-4C52-B18B-8194F6EAB0D9}"/>
          </ac:picMkLst>
        </pc:picChg>
      </pc:sldChg>
      <pc:sldChg chg="addSp delSp modSp add delAnim">
        <pc:chgData name="Doug Gill" userId="94ea5590-dba2-4704-abb7-e214041459e7" providerId="ADAL" clId="{8FD7BDDD-DEA9-43C9-8B80-126EAC900482}" dt="2020-01-15T02:53:48.725" v="17" actId="732"/>
        <pc:sldMkLst>
          <pc:docMk/>
          <pc:sldMk cId="2312347084" sldId="422"/>
        </pc:sldMkLst>
        <pc:spChg chg="add del mod">
          <ac:chgData name="Doug Gill" userId="94ea5590-dba2-4704-abb7-e214041459e7" providerId="ADAL" clId="{8FD7BDDD-DEA9-43C9-8B80-126EAC900482}" dt="2020-01-15T02:51:58.921" v="2"/>
          <ac:spMkLst>
            <pc:docMk/>
            <pc:sldMk cId="2312347084" sldId="422"/>
            <ac:spMk id="3" creationId="{3292CF71-3438-4DF4-9ACD-889CC76226AF}"/>
          </ac:spMkLst>
        </pc:spChg>
        <pc:spChg chg="del">
          <ac:chgData name="Doug Gill" userId="94ea5590-dba2-4704-abb7-e214041459e7" providerId="ADAL" clId="{8FD7BDDD-DEA9-43C9-8B80-126EAC900482}" dt="2020-01-15T02:53:08.239" v="11" actId="478"/>
          <ac:spMkLst>
            <pc:docMk/>
            <pc:sldMk cId="2312347084" sldId="422"/>
            <ac:spMk id="6" creationId="{BF69C4C1-76A9-4E7F-B6B7-E438DD6171ED}"/>
          </ac:spMkLst>
        </pc:spChg>
        <pc:spChg chg="del">
          <ac:chgData name="Doug Gill" userId="94ea5590-dba2-4704-abb7-e214041459e7" providerId="ADAL" clId="{8FD7BDDD-DEA9-43C9-8B80-126EAC900482}" dt="2020-01-15T02:53:05.974" v="10" actId="478"/>
          <ac:spMkLst>
            <pc:docMk/>
            <pc:sldMk cId="2312347084" sldId="422"/>
            <ac:spMk id="7" creationId="{6697B0BE-DAEF-490B-9CE5-9BBA557174DD}"/>
          </ac:spMkLst>
        </pc:spChg>
        <pc:picChg chg="del">
          <ac:chgData name="Doug Gill" userId="94ea5590-dba2-4704-abb7-e214041459e7" providerId="ADAL" clId="{8FD7BDDD-DEA9-43C9-8B80-126EAC900482}" dt="2020-01-15T02:50:01.025" v="1" actId="478"/>
          <ac:picMkLst>
            <pc:docMk/>
            <pc:sldMk cId="2312347084" sldId="422"/>
            <ac:picMk id="5" creationId="{D16382B3-91B2-4C52-B18B-8194F6EAB0D9}"/>
          </ac:picMkLst>
        </pc:picChg>
        <pc:picChg chg="add mod modCrop">
          <ac:chgData name="Doug Gill" userId="94ea5590-dba2-4704-abb7-e214041459e7" providerId="ADAL" clId="{8FD7BDDD-DEA9-43C9-8B80-126EAC900482}" dt="2020-01-15T02:53:48.725" v="17" actId="732"/>
          <ac:picMkLst>
            <pc:docMk/>
            <pc:sldMk cId="2312347084" sldId="422"/>
            <ac:picMk id="8" creationId="{DCBFFE9E-6B4F-4512-8E36-CF0225E81F3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0042F-DA63-47D8-8D0E-324C54E2B0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FD7D2B-531F-4FC2-83C5-84A09161A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557A0B-5C49-4002-B644-D9641BA8B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7F026-1B04-439E-B869-C5CE24BFB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92A38-6ED4-4CE6-B507-2C4120908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6C57C5A8-3ECF-4898-B571-042B1DE30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28800" cy="914400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79EAEA60-B72A-418F-AEAF-063F1686F5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69280"/>
            <a:ext cx="265043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84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41933-816A-4C4B-844E-32B07D83D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6905F0-DD01-40CA-AABF-7F4D1B8A8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4555E-41ED-4020-B88D-2F691D7B2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A7DF5-FB9B-4E2D-85D0-C96051465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626338-D63B-41AA-A7E2-9B32067F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2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6AAACA-D677-43FE-887A-CD46BF03B4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9BB67-285B-459E-9944-92BA97523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513DD1-A464-45CC-8648-EE0F5D69C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1EB14-D673-44C3-8972-7ADB85F97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90B44-B774-4B3B-86F8-83BF2A29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5E7FB-BA22-41D0-989F-D117A6597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C0322-3E01-40E9-BB83-797AF758E5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0D2188-E050-4718-B712-979DE0533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6470A-01E1-4C52-B6D1-2EBB2C2EC3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87BA3-2525-4F41-BE6C-37926AFA9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96BC4FC-B296-4DF9-A70E-2F5EA635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74320"/>
            <a:ext cx="1828800" cy="914400"/>
          </a:xfrm>
          <a:prstGeom prst="rect">
            <a:avLst/>
          </a:prstGeom>
        </p:spPr>
      </p:pic>
      <p:pic>
        <p:nvPicPr>
          <p:cNvPr id="8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CD2C3AB-03BC-4CE4-9AE9-9FEB5589B9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5669280"/>
            <a:ext cx="2650438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89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46AC9-A8BA-4689-9A12-2F628BA71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3D5EFB-0575-4D68-8A7C-62E441EA2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D6BAF-FA46-4338-8191-578B77075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4CFD6-9A9B-4B55-A6AC-AC4546DE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CEDA9-F2B6-4869-B606-1DFCB0DE2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8521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7E07B-0C63-49E4-874B-9C33FA18E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531BE-6F7E-4DB5-ABC0-E989588204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5AB299-E143-481A-BD6E-1F8766312D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14A56-5B3D-4750-82C9-D32B9103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7DFEE-BC75-4D6D-8F3F-8D48CFA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B77584-BC4E-4167-8212-6E775FF8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843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D07BA-9D01-4858-85DF-3E8EBDF42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680B4-67D7-4B3A-8CF0-5502F35D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1DCC0-DBF2-4A14-88E3-75DEFD13A9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1DF1A5-4412-4F51-87F5-70912D461C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4D3086-BE6A-4541-B4CB-AF02025472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FB0FF4-D538-494A-94A3-E12F2B68E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E2E0D8-7D12-4A73-8CEC-9962AF5D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284BBA-4EE1-4C15-876D-91C52DE5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2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D6DE9-B603-40E5-AAB4-A4293D08C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7AD757-350B-4AF0-A640-0CCB506C4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599E3B-7583-46BB-87FA-72EE861C7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FF50FB-C5E7-4AAD-A046-9D21AB1C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14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10C449-1A7D-48DC-B9B6-D0FF8AD85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E360C2-301C-4DC9-844E-67B7EF37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2D7EC6-8652-4EFD-88CE-6C40CDD2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332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D300E-8484-4F2B-A689-D2492104F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1317E-EEDF-4528-84B1-862D51CD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7E14C9-5BF7-4C2A-B8D0-20C103C5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C67345-4EFD-4450-BDD7-3D9DA0FC1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DB3E5E-2F78-4A09-BB95-7FEE50477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4F38E5-B952-4DB9-B3EF-9F03E1A4C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05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DF242-2869-4882-94EF-57A28A27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923F9-AFBB-4BF7-84F6-FFF1086F22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A607BA-D5FC-45CF-91A7-C726464F5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202B37-7DF2-47E8-AF51-B830268EC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8F7FC-6615-4296-AFAF-1897F343E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BFC44-BB2E-4CE3-8F93-9B95266B5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129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F94A2-9905-430B-BB47-3C13FBBE7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9004C-A75D-40A6-A62F-5B8895A68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4D969-C88F-4C24-98CF-FF9614A69B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806F8-46DC-4039-BDAC-E8877DFA05F5}" type="datetimeFigureOut">
              <a:rPr lang="en-US" smtClean="0"/>
              <a:t>1/14/2020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F2B29-2B0F-41E1-A358-0D52BA4896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4D4ACC-69D6-4463-89BC-65EBED9C52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69246-8131-4345-8198-9EB5FAE72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0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118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owtie cotter pin">
            <a:extLst>
              <a:ext uri="{FF2B5EF4-FFF2-40B4-BE49-F238E27FC236}">
                <a16:creationId xmlns:a16="http://schemas.microsoft.com/office/drawing/2014/main" id="{8A250F57-8879-4351-8F3B-8692AD6BBE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89C3AA2-E1BA-408B-B90B-1A605F5D778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E19530-3F0A-4CD9-8964-5DE266103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Bowtie pin</a:t>
            </a:r>
          </a:p>
        </p:txBody>
      </p:sp>
    </p:spTree>
    <p:extLst>
      <p:ext uri="{BB962C8B-B14F-4D97-AF65-F5344CB8AC3E}">
        <p14:creationId xmlns:p14="http://schemas.microsoft.com/office/powerpoint/2010/main" val="2313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ircle cotter pin">
            <a:extLst>
              <a:ext uri="{FF2B5EF4-FFF2-40B4-BE49-F238E27FC236}">
                <a16:creationId xmlns:a16="http://schemas.microsoft.com/office/drawing/2014/main" id="{02D971C9-7EE1-46C2-A6F0-51FB2BFD26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0"/>
            <a:ext cx="74060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5F2CAA2-4463-4351-B40E-A93E90CF940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C53F8E-044C-4882-BBC9-2C08617FE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Circle pin</a:t>
            </a:r>
          </a:p>
        </p:txBody>
      </p:sp>
    </p:spTree>
    <p:extLst>
      <p:ext uri="{BB962C8B-B14F-4D97-AF65-F5344CB8AC3E}">
        <p14:creationId xmlns:p14="http://schemas.microsoft.com/office/powerpoint/2010/main" val="350411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circlip">
            <a:extLst>
              <a:ext uri="{FF2B5EF4-FFF2-40B4-BE49-F238E27FC236}">
                <a16:creationId xmlns:a16="http://schemas.microsoft.com/office/drawing/2014/main" id="{9B02C96D-ABCF-4606-BCF6-1DC7445461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0"/>
            <a:ext cx="75639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C4D14EA-9596-4C7F-A602-CAA49BE05AE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DAAF7EB-8F3F-4B74-8B09-0E1897CD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Circlip</a:t>
            </a:r>
            <a:br>
              <a:rPr lang="en-US" sz="2800" dirty="0"/>
            </a:br>
            <a:r>
              <a:rPr lang="en-US" sz="2800" dirty="0"/>
              <a:t>Snap ring</a:t>
            </a:r>
          </a:p>
        </p:txBody>
      </p:sp>
    </p:spTree>
    <p:extLst>
      <p:ext uri="{BB962C8B-B14F-4D97-AF65-F5344CB8AC3E}">
        <p14:creationId xmlns:p14="http://schemas.microsoft.com/office/powerpoint/2010/main" val="332113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Image result for metal lock nut">
            <a:extLst>
              <a:ext uri="{FF2B5EF4-FFF2-40B4-BE49-F238E27FC236}">
                <a16:creationId xmlns:a16="http://schemas.microsoft.com/office/drawing/2014/main" id="{201376B5-B9E5-4506-B1F4-5AE95F952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B212693-7B64-4F08-81B0-8CF9A4B61149}"/>
              </a:ext>
            </a:extLst>
          </p:cNvPr>
          <p:cNvSpPr/>
          <p:nvPr/>
        </p:nvSpPr>
        <p:spPr>
          <a:xfrm>
            <a:off x="7315201" y="517236"/>
            <a:ext cx="2256634" cy="74814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3155CFE-9D41-4499-A392-0BEA3B948A26}"/>
              </a:ext>
            </a:extLst>
          </p:cNvPr>
          <p:cNvSpPr/>
          <p:nvPr/>
        </p:nvSpPr>
        <p:spPr>
          <a:xfrm rot="3564959">
            <a:off x="5645723" y="2868940"/>
            <a:ext cx="2074709" cy="139733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A69603B-C6E3-40FF-A0E2-A6A069431E73}"/>
              </a:ext>
            </a:extLst>
          </p:cNvPr>
          <p:cNvSpPr/>
          <p:nvPr/>
        </p:nvSpPr>
        <p:spPr>
          <a:xfrm rot="18503646">
            <a:off x="9442971" y="2861679"/>
            <a:ext cx="1734899" cy="150447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1785CAF-B634-46F4-BC51-85D791A4741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81A2467-74C1-4F15-919B-8439D707D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Metal lock nut</a:t>
            </a:r>
          </a:p>
        </p:txBody>
      </p:sp>
    </p:spTree>
    <p:extLst>
      <p:ext uri="{BB962C8B-B14F-4D97-AF65-F5344CB8AC3E}">
        <p14:creationId xmlns:p14="http://schemas.microsoft.com/office/powerpoint/2010/main" val="366229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nyloc nut">
            <a:extLst>
              <a:ext uri="{FF2B5EF4-FFF2-40B4-BE49-F238E27FC236}">
                <a16:creationId xmlns:a16="http://schemas.microsoft.com/office/drawing/2014/main" id="{60D7F2F0-FB15-4F42-97B5-148143594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C3434C2-D612-4318-8484-8BDF5B7FB404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472EB6C-F32A-4E90-8818-140CE7B6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Nyloc® nut</a:t>
            </a:r>
          </a:p>
        </p:txBody>
      </p:sp>
    </p:spTree>
    <p:extLst>
      <p:ext uri="{BB962C8B-B14F-4D97-AF65-F5344CB8AC3E}">
        <p14:creationId xmlns:p14="http://schemas.microsoft.com/office/powerpoint/2010/main" val="399864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keps nut">
            <a:extLst>
              <a:ext uri="{FF2B5EF4-FFF2-40B4-BE49-F238E27FC236}">
                <a16:creationId xmlns:a16="http://schemas.microsoft.com/office/drawing/2014/main" id="{79C1BC0D-5AF1-4AE2-A16F-DD3F149015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1188720"/>
            <a:ext cx="9144000" cy="458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300DC8C-9EC5-4341-A3C9-0EB0DA153AF0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04CCA5-A417-478A-B68C-3FE18C64F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Keps® nut</a:t>
            </a:r>
          </a:p>
        </p:txBody>
      </p:sp>
    </p:spTree>
    <p:extLst>
      <p:ext uri="{BB962C8B-B14F-4D97-AF65-F5344CB8AC3E}">
        <p14:creationId xmlns:p14="http://schemas.microsoft.com/office/powerpoint/2010/main" val="272101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nord lock washer">
            <a:extLst>
              <a:ext uri="{FF2B5EF4-FFF2-40B4-BE49-F238E27FC236}">
                <a16:creationId xmlns:a16="http://schemas.microsoft.com/office/drawing/2014/main" id="{89AA595F-D240-409C-BF85-E1A4A1DF59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7795124-CEF6-4ABE-A24C-2C1D7AB0485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58C1EE3-B0F2-4C71-AD4D-8419CB978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Nord-Lock® washer</a:t>
            </a:r>
          </a:p>
        </p:txBody>
      </p:sp>
    </p:spTree>
    <p:extLst>
      <p:ext uri="{BB962C8B-B14F-4D97-AF65-F5344CB8AC3E}">
        <p14:creationId xmlns:p14="http://schemas.microsoft.com/office/powerpoint/2010/main" val="24327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nord lock washer">
            <a:extLst>
              <a:ext uri="{FF2B5EF4-FFF2-40B4-BE49-F238E27FC236}">
                <a16:creationId xmlns:a16="http://schemas.microsoft.com/office/drawing/2014/main" id="{0B807473-45E6-4EA4-89D9-CC2E6B7ED8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8960" y="274320"/>
            <a:ext cx="9001125" cy="610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2A1DD-B371-4D4C-86A7-A82D77EC042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EF94DC-7CF7-4F6F-9B62-F2FEFB08D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Nord-Lock® washer</a:t>
            </a:r>
          </a:p>
        </p:txBody>
      </p:sp>
    </p:spTree>
    <p:extLst>
      <p:ext uri="{BB962C8B-B14F-4D97-AF65-F5344CB8AC3E}">
        <p14:creationId xmlns:p14="http://schemas.microsoft.com/office/powerpoint/2010/main" val="404765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, floor, wooden&#10;&#10;Description generated with high confidence">
            <a:extLst>
              <a:ext uri="{FF2B5EF4-FFF2-40B4-BE49-F238E27FC236}">
                <a16:creationId xmlns:a16="http://schemas.microsoft.com/office/drawing/2014/main" id="{AE7C501D-33CA-4A30-8C4A-B0B73743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/>
          <a:stretch/>
        </p:blipFill>
        <p:spPr>
          <a:xfrm>
            <a:off x="3570973" y="0"/>
            <a:ext cx="8590546" cy="6858000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9FF20652-7618-408D-9E86-F83E9F4D6741}"/>
              </a:ext>
            </a:extLst>
          </p:cNvPr>
          <p:cNvSpPr/>
          <p:nvPr/>
        </p:nvSpPr>
        <p:spPr>
          <a:xfrm rot="2421339">
            <a:off x="8595360" y="3383280"/>
            <a:ext cx="73152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826A92A-9A42-48BB-A46C-97B0E0BCFA5A}"/>
              </a:ext>
            </a:extLst>
          </p:cNvPr>
          <p:cNvSpPr/>
          <p:nvPr/>
        </p:nvSpPr>
        <p:spPr>
          <a:xfrm rot="2421339">
            <a:off x="7589520" y="2377440"/>
            <a:ext cx="45720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623FA9E-ACF0-45CB-8C45-7E61A661366D}"/>
              </a:ext>
            </a:extLst>
          </p:cNvPr>
          <p:cNvSpPr/>
          <p:nvPr/>
        </p:nvSpPr>
        <p:spPr>
          <a:xfrm rot="2421339">
            <a:off x="8046720" y="2286000"/>
            <a:ext cx="73152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3FD34C6-BB88-44E0-96B7-AE780EB6539F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46235B-D174-438C-B97D-1FE93C0F4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wheel to hub bolts</a:t>
            </a:r>
          </a:p>
        </p:txBody>
      </p:sp>
    </p:spTree>
    <p:extLst>
      <p:ext uri="{BB962C8B-B14F-4D97-AF65-F5344CB8AC3E}">
        <p14:creationId xmlns:p14="http://schemas.microsoft.com/office/powerpoint/2010/main" val="6663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, floor, wooden&#10;&#10;Description generated with high confidence">
            <a:extLst>
              <a:ext uri="{FF2B5EF4-FFF2-40B4-BE49-F238E27FC236}">
                <a16:creationId xmlns:a16="http://schemas.microsoft.com/office/drawing/2014/main" id="{AE7C501D-33CA-4A30-8C4A-B0B7374389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/>
          <a:stretch/>
        </p:blipFill>
        <p:spPr>
          <a:xfrm>
            <a:off x="3574473" y="794"/>
            <a:ext cx="8585988" cy="6857206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0A39BDC-F005-46E7-ABF9-07B32D0111DD}"/>
              </a:ext>
            </a:extLst>
          </p:cNvPr>
          <p:cNvSpPr/>
          <p:nvPr/>
        </p:nvSpPr>
        <p:spPr>
          <a:xfrm rot="18373189">
            <a:off x="7315200" y="2834640"/>
            <a:ext cx="731520" cy="18288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52D225-5867-4F3C-A998-65FA72AF3B8E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Steering hub to shaft bolt(s)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193A38-8CCB-4445-B323-AEB5838F6A72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4311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E50A8-FAD3-45F5-B12E-0E1A087AF9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" y="1122363"/>
            <a:ext cx="10991273" cy="2387600"/>
          </a:xfrm>
        </p:spPr>
        <p:txBody>
          <a:bodyPr/>
          <a:lstStyle/>
          <a:p>
            <a:r>
              <a:rPr lang="en-US" dirty="0">
                <a:latin typeface="+mn-lt"/>
              </a:rPr>
              <a:t>JDP Kart Tech</a:t>
            </a:r>
            <a:br>
              <a:rPr lang="en-US" dirty="0">
                <a:latin typeface="+mn-lt"/>
              </a:rPr>
            </a:br>
            <a:r>
              <a:rPr lang="en-US" dirty="0">
                <a:latin typeface="+mn-lt"/>
              </a:rPr>
              <a:t>Safety Inspection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FB4A30-FB98-4C70-95B9-BFC600523D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</p:spPr>
        <p:txBody>
          <a:bodyPr>
            <a:normAutofit/>
          </a:bodyPr>
          <a:lstStyle/>
          <a:p>
            <a:r>
              <a:rPr lang="en-US" sz="2800" b="1" dirty="0"/>
              <a:t>Ad Hoc Committee on Kart Safety</a:t>
            </a:r>
          </a:p>
          <a:p>
            <a:r>
              <a:rPr lang="en-US" dirty="0"/>
              <a:t>Steve Hudson (SEB), chair</a:t>
            </a:r>
          </a:p>
          <a:p>
            <a:r>
              <a:rPr lang="en-US" dirty="0"/>
              <a:t>Kathy Barnes (SSC), Paul Russell (KAC), and Dan Cyr (KAC)</a:t>
            </a:r>
          </a:p>
          <a:p>
            <a:r>
              <a:rPr lang="en-US" dirty="0"/>
              <a:t>Doug Gill (Liaison)</a:t>
            </a:r>
          </a:p>
        </p:txBody>
      </p:sp>
    </p:spTree>
    <p:extLst>
      <p:ext uri="{BB962C8B-B14F-4D97-AF65-F5344CB8AC3E}">
        <p14:creationId xmlns:p14="http://schemas.microsoft.com/office/powerpoint/2010/main" val="36582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bicycle&#10;&#10;Description generated with high confidence">
            <a:extLst>
              <a:ext uri="{FF2B5EF4-FFF2-40B4-BE49-F238E27FC236}">
                <a16:creationId xmlns:a16="http://schemas.microsoft.com/office/drawing/2014/main" id="{3907D690-B0BA-4032-841E-7A51F98FD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/>
          <a:stretch/>
        </p:blipFill>
        <p:spPr>
          <a:xfrm>
            <a:off x="3528290" y="0"/>
            <a:ext cx="8633229" cy="68580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ECA84CF-109D-4B2C-BBF6-4DB3C97C3C47}"/>
              </a:ext>
            </a:extLst>
          </p:cNvPr>
          <p:cNvSpPr/>
          <p:nvPr/>
        </p:nvSpPr>
        <p:spPr>
          <a:xfrm>
            <a:off x="7040880" y="2651760"/>
            <a:ext cx="914400" cy="914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2C6FF2B-9E31-45B6-98D2-94943CC37E94}"/>
              </a:ext>
            </a:extLst>
          </p:cNvPr>
          <p:cNvCxnSpPr>
            <a:cxnSpLocks/>
          </p:cNvCxnSpPr>
          <p:nvPr/>
        </p:nvCxnSpPr>
        <p:spPr>
          <a:xfrm flipV="1">
            <a:off x="7382107" y="2778034"/>
            <a:ext cx="1169710" cy="35546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4E34E7EE-ADB4-447A-8A69-607CE57FE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shaft to chassis bolt(s) and nut(s)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454EAFD-145F-43EC-9416-9E05F837DB7D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2806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carrot, indoor, table, ground&#10;&#10;Description generated with high confidence">
            <a:extLst>
              <a:ext uri="{FF2B5EF4-FFF2-40B4-BE49-F238E27FC236}">
                <a16:creationId xmlns:a16="http://schemas.microsoft.com/office/drawing/2014/main" id="{8601FE9C-F565-43D8-9407-80B8FA3DE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46"/>
          <a:stretch/>
        </p:blipFill>
        <p:spPr>
          <a:xfrm>
            <a:off x="3737956" y="0"/>
            <a:ext cx="8454044" cy="685800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CD92E5A-379C-401D-9912-B515CF9FBA05}"/>
              </a:ext>
            </a:extLst>
          </p:cNvPr>
          <p:cNvSpPr/>
          <p:nvPr/>
        </p:nvSpPr>
        <p:spPr>
          <a:xfrm>
            <a:off x="7663543" y="2536591"/>
            <a:ext cx="1188720" cy="118872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9DA954-293F-4428-BCE5-D74B3303B1D9}"/>
              </a:ext>
            </a:extLst>
          </p:cNvPr>
          <p:cNvCxnSpPr>
            <a:cxnSpLocks/>
          </p:cNvCxnSpPr>
          <p:nvPr/>
        </p:nvCxnSpPr>
        <p:spPr>
          <a:xfrm>
            <a:off x="6202947" y="21189"/>
            <a:ext cx="2263697" cy="3338997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EC279F17-98FE-474D-88FB-0457B72D1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Steering shaft to chassis bolt(s) and nut(s)</a:t>
            </a:r>
            <a:br>
              <a:rPr lang="en-US" sz="2800" dirty="0"/>
            </a:br>
            <a:r>
              <a:rPr lang="en-US" sz="2800" dirty="0"/>
              <a:t>(</a:t>
            </a:r>
            <a:r>
              <a:rPr lang="en-US" sz="2800" dirty="0" err="1"/>
              <a:t>uniball</a:t>
            </a:r>
            <a:r>
              <a:rPr lang="en-US" sz="2800" dirty="0"/>
              <a:t>)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22CAC5-1557-4BBA-A0FE-526CE5B1C089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93007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82435573-0663-4E4D-B8DD-CDC3D16E5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/>
          <a:stretch/>
        </p:blipFill>
        <p:spPr>
          <a:xfrm>
            <a:off x="3315854" y="0"/>
            <a:ext cx="8845665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6AA5366F-7434-414E-9570-598E12F80CD6}"/>
              </a:ext>
            </a:extLst>
          </p:cNvPr>
          <p:cNvSpPr/>
          <p:nvPr/>
        </p:nvSpPr>
        <p:spPr>
          <a:xfrm>
            <a:off x="8973014" y="2274848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2CA0204-7FAD-4FCF-9A84-B1B5FB4CCAD6}"/>
              </a:ext>
            </a:extLst>
          </p:cNvPr>
          <p:cNvCxnSpPr>
            <a:cxnSpLocks/>
          </p:cNvCxnSpPr>
          <p:nvPr/>
        </p:nvCxnSpPr>
        <p:spPr>
          <a:xfrm>
            <a:off x="10157237" y="3021980"/>
            <a:ext cx="347212" cy="2787805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A35B10-5DE4-4F92-8F66-19F2B518041F}"/>
              </a:ext>
            </a:extLst>
          </p:cNvPr>
          <p:cNvCxnSpPr>
            <a:cxnSpLocks/>
          </p:cNvCxnSpPr>
          <p:nvPr/>
        </p:nvCxnSpPr>
        <p:spPr>
          <a:xfrm>
            <a:off x="4171936" y="2750050"/>
            <a:ext cx="600361" cy="67895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9F635A2-AA5F-4FCA-BF53-6D202E4FC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Tie rod end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8A6484-9268-4E39-A8B4-5DFB69B4020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93293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0.38359 -0.0599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06" y="-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DA4BA94F-0F2F-444D-95C4-F8C85E474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3223490" y="0"/>
            <a:ext cx="8938029" cy="6858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7F005D-5691-4CD9-9AAB-039A924559A5}"/>
              </a:ext>
            </a:extLst>
          </p:cNvPr>
          <p:cNvCxnSpPr>
            <a:cxnSpLocks/>
          </p:cNvCxnSpPr>
          <p:nvPr/>
        </p:nvCxnSpPr>
        <p:spPr>
          <a:xfrm>
            <a:off x="7026012" y="172843"/>
            <a:ext cx="571128" cy="651231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30E4AB5A-7334-4F8A-9919-442EABA0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Kingpin bolts and nuts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396D6D-D623-4696-AA71-68827AB3654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7596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up, indoor, table, plate&#10;&#10;Description generated with high confidence">
            <a:extLst>
              <a:ext uri="{FF2B5EF4-FFF2-40B4-BE49-F238E27FC236}">
                <a16:creationId xmlns:a16="http://schemas.microsoft.com/office/drawing/2014/main" id="{EC7CC295-D9E6-45DC-B9FB-DF60275377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2"/>
          <a:stretch/>
        </p:blipFill>
        <p:spPr>
          <a:xfrm>
            <a:off x="3223490" y="0"/>
            <a:ext cx="8938029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80FFD4B-5298-4105-A328-97EF159CD0A6}"/>
              </a:ext>
            </a:extLst>
          </p:cNvPr>
          <p:cNvSpPr/>
          <p:nvPr/>
        </p:nvSpPr>
        <p:spPr>
          <a:xfrm>
            <a:off x="6400800" y="2377440"/>
            <a:ext cx="1920240" cy="1920240"/>
          </a:xfrm>
          <a:prstGeom prst="ellipse">
            <a:avLst/>
          </a:prstGeom>
          <a:noFill/>
          <a:ln w="762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E3B9883-9599-4ECB-B7EB-57BC43953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Front wheel spindle nut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731588-4F9E-4D07-A884-9024F1B2F7A3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56424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8368C-B3C6-4769-A4AA-00E5B04D6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5BBE7-25A9-4F6F-A845-A8A3C884BE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Steering Assembly: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wheel to hub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hub to shaft bolt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Steering shaft to chassis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Tie Rod end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Kingpin bolts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Spindle nut attaching front wheel</a:t>
            </a:r>
          </a:p>
        </p:txBody>
      </p:sp>
    </p:spTree>
    <p:extLst>
      <p:ext uri="{BB962C8B-B14F-4D97-AF65-F5344CB8AC3E}">
        <p14:creationId xmlns:p14="http://schemas.microsoft.com/office/powerpoint/2010/main" val="12325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engine&#10;&#10;Description generated with high confidence">
            <a:extLst>
              <a:ext uri="{FF2B5EF4-FFF2-40B4-BE49-F238E27FC236}">
                <a16:creationId xmlns:a16="http://schemas.microsoft.com/office/drawing/2014/main" id="{D16382B3-91B2-4C52-B18B-8194F6EAB0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/>
          <a:stretch/>
        </p:blipFill>
        <p:spPr>
          <a:xfrm>
            <a:off x="3432517" y="-24298"/>
            <a:ext cx="8729002" cy="6858000"/>
          </a:xfr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BF69C4C1-76A9-4E7F-B6B7-E438DD6171ED}"/>
              </a:ext>
            </a:extLst>
          </p:cNvPr>
          <p:cNvSpPr/>
          <p:nvPr/>
        </p:nvSpPr>
        <p:spPr>
          <a:xfrm>
            <a:off x="4293220" y="1672716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697B0BE-DAEF-490B-9CE5-9BBA557174DD}"/>
              </a:ext>
            </a:extLst>
          </p:cNvPr>
          <p:cNvSpPr/>
          <p:nvPr/>
        </p:nvSpPr>
        <p:spPr>
          <a:xfrm rot="10800000">
            <a:off x="4200292" y="3000224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A26931-366B-4DCD-AC7C-02F3741B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Brake safety cable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95A45E-5BBF-4163-8381-10567EA9726E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44036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0.52981 0.0712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48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0.52019 0.0944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3" y="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CA26931-366B-4DCD-AC7C-02F3741B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Brake safety cable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B95A45E-5BBF-4163-8381-10567EA9726E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pic>
        <p:nvPicPr>
          <p:cNvPr id="8" name="Content Placeholder 7" descr="A picture containing engine&#10;&#10;Description automatically generated">
            <a:extLst>
              <a:ext uri="{FF2B5EF4-FFF2-40B4-BE49-F238E27FC236}">
                <a16:creationId xmlns:a16="http://schemas.microsoft.com/office/drawing/2014/main" id="{DCBFFE9E-6B4F-4512-8E36-CF0225E81F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3" r="16813"/>
          <a:stretch/>
        </p:blipFill>
        <p:spPr>
          <a:xfrm>
            <a:off x="3981158" y="3763"/>
            <a:ext cx="9453488" cy="6854237"/>
          </a:xfrm>
        </p:spPr>
      </p:pic>
    </p:spTree>
    <p:extLst>
      <p:ext uri="{BB962C8B-B14F-4D97-AF65-F5344CB8AC3E}">
        <p14:creationId xmlns:p14="http://schemas.microsoft.com/office/powerpoint/2010/main" val="23123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3E0853-B2DA-4BC5-BF49-1133237F3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/>
          <a:stretch/>
        </p:blipFill>
        <p:spPr>
          <a:xfrm>
            <a:off x="3398982" y="0"/>
            <a:ext cx="8762538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895DC8E-A1BB-4883-A435-D04377F1A7E9}"/>
              </a:ext>
            </a:extLst>
          </p:cNvPr>
          <p:cNvSpPr/>
          <p:nvPr/>
        </p:nvSpPr>
        <p:spPr>
          <a:xfrm>
            <a:off x="6035040" y="1371600"/>
            <a:ext cx="2103120" cy="32004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4F221E-2ADA-4C2A-A378-EDC46203B88A}"/>
              </a:ext>
            </a:extLst>
          </p:cNvPr>
          <p:cNvCxnSpPr>
            <a:cxnSpLocks/>
          </p:cNvCxnSpPr>
          <p:nvPr/>
        </p:nvCxnSpPr>
        <p:spPr>
          <a:xfrm>
            <a:off x="6124401" y="2389790"/>
            <a:ext cx="2665784" cy="12609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C3B769-95F1-4CD2-BA0E-FFE370015C13}"/>
              </a:ext>
            </a:extLst>
          </p:cNvPr>
          <p:cNvCxnSpPr>
            <a:cxnSpLocks/>
          </p:cNvCxnSpPr>
          <p:nvPr/>
        </p:nvCxnSpPr>
        <p:spPr>
          <a:xfrm>
            <a:off x="6143206" y="2832840"/>
            <a:ext cx="2589313" cy="13896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9E1558C7-E054-4DDB-8CA8-F8E06701C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Master cylinder to chassis bolts and nuts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15F3D0-8268-449D-8285-D652910D0E11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78344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AB37238A-FBEA-4BE2-9CC6-53F98B109C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/>
          <a:stretch/>
        </p:blipFill>
        <p:spPr>
          <a:xfrm>
            <a:off x="3334326" y="0"/>
            <a:ext cx="8827193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2897354-0858-4247-81FA-4AB4A9B86293}"/>
              </a:ext>
            </a:extLst>
          </p:cNvPr>
          <p:cNvSpPr/>
          <p:nvPr/>
        </p:nvSpPr>
        <p:spPr>
          <a:xfrm rot="19751478">
            <a:off x="5537141" y="1807852"/>
            <a:ext cx="2945382" cy="5095393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975FF90-E0F2-4B7D-BFA6-ED7A92BAA4C1}"/>
              </a:ext>
            </a:extLst>
          </p:cNvPr>
          <p:cNvCxnSpPr/>
          <p:nvPr/>
        </p:nvCxnSpPr>
        <p:spPr>
          <a:xfrm flipV="1">
            <a:off x="5642517" y="2509024"/>
            <a:ext cx="1996068" cy="557561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127AF0-5F12-47CE-B349-2D51127BDBC1}"/>
              </a:ext>
            </a:extLst>
          </p:cNvPr>
          <p:cNvCxnSpPr>
            <a:cxnSpLocks/>
          </p:cNvCxnSpPr>
          <p:nvPr/>
        </p:nvCxnSpPr>
        <p:spPr>
          <a:xfrm flipV="1">
            <a:off x="6419386" y="3345366"/>
            <a:ext cx="2055541" cy="696954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6F363C57-C6C7-4F9E-ABF6-DD2590DDB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Master cylinder to chassis bolts and nuts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4B515CB-8720-4FDE-AA01-8EBD3DFC8EE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77173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Solo® Rules section 3.3.3, Safety Inspection</a:t>
            </a:r>
          </a:p>
          <a:p>
            <a:pPr marL="514350" indent="-344488">
              <a:buFont typeface="+mj-lt"/>
              <a:buAutoNum type="alphaUcPeriod"/>
            </a:pPr>
            <a:r>
              <a:rPr lang="en-US" dirty="0"/>
              <a:t>Annual Inspection (optional)</a:t>
            </a:r>
          </a:p>
          <a:p>
            <a:pPr marL="509588" indent="0">
              <a:buNone/>
            </a:pPr>
            <a:r>
              <a:rPr lang="en-US" dirty="0"/>
              <a:t>… Annual Safety Inspection is not permitted for Junior Driver karts; they must be inspected at each event. …</a:t>
            </a:r>
          </a:p>
        </p:txBody>
      </p:sp>
    </p:spTree>
    <p:extLst>
      <p:ext uri="{BB962C8B-B14F-4D97-AF65-F5344CB8AC3E}">
        <p14:creationId xmlns:p14="http://schemas.microsoft.com/office/powerpoint/2010/main" val="387685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bicycle, ground, outdoor&#10;&#10;Description generated with high confidence">
            <a:extLst>
              <a:ext uri="{FF2B5EF4-FFF2-40B4-BE49-F238E27FC236}">
                <a16:creationId xmlns:a16="http://schemas.microsoft.com/office/drawing/2014/main" id="{4B2D8D1A-AC0B-4979-AFCC-ABA3066AED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"/>
          <a:stretch/>
        </p:blipFill>
        <p:spPr>
          <a:xfrm>
            <a:off x="3241964" y="0"/>
            <a:ext cx="8919556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5A3F865B-AAFE-41AC-AEE8-AA45CD505423}"/>
              </a:ext>
            </a:extLst>
          </p:cNvPr>
          <p:cNvSpPr/>
          <p:nvPr/>
        </p:nvSpPr>
        <p:spPr>
          <a:xfrm>
            <a:off x="7492832" y="1114672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5FD3B7-DA1D-4E84-A7AD-1DF06FFC5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517880" y="4670590"/>
            <a:ext cx="524301" cy="9998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BC00D73-4B96-46FF-9982-6CFDC9F9E4D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Caliper(s) to chassis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BCF9CE3-52E9-47EC-AE7D-7D75CEFFA3E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67485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indoor, transport, bicycle&#10;&#10;Description generated with very high confidence">
            <a:extLst>
              <a:ext uri="{FF2B5EF4-FFF2-40B4-BE49-F238E27FC236}">
                <a16:creationId xmlns:a16="http://schemas.microsoft.com/office/drawing/2014/main" id="{823EED85-47F1-498D-B36E-5873F6EBF0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/>
          <a:stretch/>
        </p:blipFill>
        <p:spPr>
          <a:xfrm>
            <a:off x="3334327" y="794"/>
            <a:ext cx="8826134" cy="6857206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F6DA1DA9-F08C-48D1-AFCA-9565CE921F58}"/>
              </a:ext>
            </a:extLst>
          </p:cNvPr>
          <p:cNvSpPr/>
          <p:nvPr/>
        </p:nvSpPr>
        <p:spPr>
          <a:xfrm rot="18728612">
            <a:off x="6986408" y="2295735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87E2BB1-55F8-4655-9295-FF82C8613BD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Caliper(s) to chassis bolts and nuts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4ED0D71-9FB5-4C92-B0CA-85AB9EE569C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1707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bicycle, outdoor, motorcycle, sitting&#10;&#10;Description generated with high confidence">
            <a:extLst>
              <a:ext uri="{FF2B5EF4-FFF2-40B4-BE49-F238E27FC236}">
                <a16:creationId xmlns:a16="http://schemas.microsoft.com/office/drawing/2014/main" id="{32030304-461F-43FA-8934-345A05972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-15934"/>
            <a:ext cx="9143999" cy="6858000"/>
          </a:xfr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9D10D6B5-C1B5-431D-8E4E-DB1ED7298A89}"/>
              </a:ext>
            </a:extLst>
          </p:cNvPr>
          <p:cNvSpPr/>
          <p:nvPr/>
        </p:nvSpPr>
        <p:spPr>
          <a:xfrm>
            <a:off x="6108166" y="1582910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E51B343-5B08-4228-8A40-4EC048B3A5A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pad retaining rods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6115D63-2A47-4A2C-804F-2881F34E405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53964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0.12761 0.0652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8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motorcycle, indoor, bicycle, transport&#10;&#10;Description generated with high confidence">
            <a:extLst>
              <a:ext uri="{FF2B5EF4-FFF2-40B4-BE49-F238E27FC236}">
                <a16:creationId xmlns:a16="http://schemas.microsoft.com/office/drawing/2014/main" id="{5CCACF5A-AD96-4FA2-90C6-5FE70E3D3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794"/>
            <a:ext cx="9142941" cy="6857206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1EF8CB0-063C-46FD-9B62-2514384ADCB4}"/>
              </a:ext>
            </a:extLst>
          </p:cNvPr>
          <p:cNvSpPr/>
          <p:nvPr/>
        </p:nvSpPr>
        <p:spPr>
          <a:xfrm>
            <a:off x="6217920" y="18288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D780C6C-292F-4FAB-9D45-8ED249AD4037}"/>
              </a:ext>
            </a:extLst>
          </p:cNvPr>
          <p:cNvSpPr/>
          <p:nvPr/>
        </p:nvSpPr>
        <p:spPr>
          <a:xfrm>
            <a:off x="7772400" y="22860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FF8024C-5B40-4DD2-902B-967DA038ED3A}"/>
              </a:ext>
            </a:extLst>
          </p:cNvPr>
          <p:cNvSpPr/>
          <p:nvPr/>
        </p:nvSpPr>
        <p:spPr>
          <a:xfrm>
            <a:off x="8961120" y="4572000"/>
            <a:ext cx="822960" cy="8229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EE8EBC6-F025-4DD5-A5EB-E0A6FEF66F9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rotor to hub bolts and nuts</a:t>
            </a:r>
          </a:p>
          <a:p>
            <a:pPr algn="ctr"/>
            <a:endParaRPr lang="en-US" sz="2800" dirty="0">
              <a:latin typeface="+mn-lt"/>
            </a:endParaRPr>
          </a:p>
          <a:p>
            <a:pPr algn="ctr"/>
            <a:r>
              <a:rPr lang="en-US" sz="2800" i="1" dirty="0">
                <a:latin typeface="+mn-lt"/>
              </a:rPr>
              <a:t>no </a:t>
            </a:r>
          </a:p>
          <a:p>
            <a:pPr algn="ctr"/>
            <a:r>
              <a:rPr lang="en-US" sz="2800" i="1" dirty="0">
                <a:latin typeface="+mn-lt"/>
              </a:rPr>
              <a:t>Nyloc®</a:t>
            </a:r>
          </a:p>
          <a:p>
            <a:pPr algn="ctr"/>
            <a:r>
              <a:rPr lang="en-US" sz="2800" i="1" dirty="0">
                <a:latin typeface="+mn-lt"/>
              </a:rPr>
              <a:t>fasteners!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97750AD-0A25-4A76-BA9F-DB7131754FEF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81276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3E790-21C9-40BC-A760-632D024F4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64893-1BD3-4E16-A2EC-E51E73E30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Brake Assembly:</a:t>
            </a:r>
          </a:p>
          <a:p>
            <a:pPr marL="688975" indent="-454025">
              <a:buFont typeface="Wingdings" panose="05000000000000000000" pitchFamily="2" charset="2"/>
              <a:buChar char="q"/>
            </a:pPr>
            <a:r>
              <a:rPr lang="en-US" dirty="0"/>
              <a:t>Brake safety cable present and connected.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Master cylinder to chassis bolts.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Caliper(s) to chassis bolts.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pad retaining rods (if applicable).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rotor to hub (if applicable, no Nyloc® nuts).</a:t>
            </a:r>
          </a:p>
          <a:p>
            <a:pPr marL="688975" lvl="0" indent="-454025">
              <a:buFont typeface="Wingdings" panose="05000000000000000000" pitchFamily="2" charset="2"/>
              <a:buChar char="q"/>
            </a:pPr>
            <a:r>
              <a:rPr lang="en-US" dirty="0"/>
              <a:t>Brake test: sufficient force applied to brake pedal shall prevent wheels being able to turn.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1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ground&#10;&#10;Description generated with high confidence">
            <a:extLst>
              <a:ext uri="{FF2B5EF4-FFF2-40B4-BE49-F238E27FC236}">
                <a16:creationId xmlns:a16="http://schemas.microsoft.com/office/drawing/2014/main" id="{4DA8B1B8-08B6-4D97-93A2-672978C2C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0"/>
            <a:ext cx="9144000" cy="68580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FFF5915-A98C-4C81-8381-3616F5B964E7}"/>
              </a:ext>
            </a:extLst>
          </p:cNvPr>
          <p:cNvCxnSpPr>
            <a:cxnSpLocks/>
          </p:cNvCxnSpPr>
          <p:nvPr/>
        </p:nvCxnSpPr>
        <p:spPr>
          <a:xfrm>
            <a:off x="4817328" y="3495908"/>
            <a:ext cx="2772192" cy="172843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72C0E060-79A0-4C21-8364-F9D4C8010644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Throttle pedal pivot to chassis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2AB242-C3BE-4612-89E2-CC8C683E7AA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94069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uilding, ground, wall&#10;&#10;Description generated with high confidence">
            <a:extLst>
              <a:ext uri="{FF2B5EF4-FFF2-40B4-BE49-F238E27FC236}">
                <a16:creationId xmlns:a16="http://schemas.microsoft.com/office/drawing/2014/main" id="{088E3794-A668-4B22-B415-CAE0BE579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0"/>
            <a:ext cx="9144000" cy="6858000"/>
          </a:xfr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5930B4-41AF-477F-BD88-EC3911B0F2B7}"/>
              </a:ext>
            </a:extLst>
          </p:cNvPr>
          <p:cNvCxnSpPr>
            <a:cxnSpLocks/>
          </p:cNvCxnSpPr>
          <p:nvPr/>
        </p:nvCxnSpPr>
        <p:spPr>
          <a:xfrm flipH="1">
            <a:off x="7036419" y="3367668"/>
            <a:ext cx="2810108" cy="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8AD7034-6856-4CFC-9C01-3B5CC7378363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Brake pedal pivot to chassis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D621F0-07A1-48C5-B5F3-2B60DE3DB5C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4788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bicycle&#10;&#10;Description generated with high confidence">
            <a:extLst>
              <a:ext uri="{FF2B5EF4-FFF2-40B4-BE49-F238E27FC236}">
                <a16:creationId xmlns:a16="http://schemas.microsoft.com/office/drawing/2014/main" id="{ABCF7B1C-23D6-4D7E-8442-F324FDDB0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CB31CC5-CB1E-4BD1-812B-7E3A7EDB4625}"/>
              </a:ext>
            </a:extLst>
          </p:cNvPr>
          <p:cNvSpPr/>
          <p:nvPr/>
        </p:nvSpPr>
        <p:spPr>
          <a:xfrm>
            <a:off x="5787484" y="4650059"/>
            <a:ext cx="1427356" cy="188455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4396CC5-B2BB-4D65-AB14-DAB600CF887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Water (coolant) recovery system</a:t>
            </a:r>
          </a:p>
          <a:p>
            <a:pPr algn="ctr"/>
            <a:r>
              <a:rPr lang="en-US" sz="2800" dirty="0">
                <a:latin typeface="+mn-lt"/>
              </a:rPr>
              <a:t>and fuel system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123D7C-4C67-45E6-AD74-728201D70218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5144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4396CC5-B2BB-4D65-AB14-DAB600CF887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Water (coolant) recovery system</a:t>
            </a:r>
          </a:p>
          <a:p>
            <a:pPr algn="ctr"/>
            <a:r>
              <a:rPr lang="en-US" sz="2800" dirty="0">
                <a:latin typeface="+mn-lt"/>
              </a:rPr>
              <a:t>and fuel system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5123D7C-4C67-45E6-AD74-728201D70218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4901C8-171B-4927-81D1-65D6FB6B9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6862" y="1151857"/>
            <a:ext cx="447007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1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3DA502D4-F7CD-43C9-A838-01B661ED8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601BC5E-18E4-4351-8147-DC577940B421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Kart numbers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94069EA-C77F-4409-A7E8-C90B92F6885B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87376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Solo® Rules Appendix G.III, Kart Tech Inspectors:</a:t>
            </a:r>
          </a:p>
          <a:p>
            <a:r>
              <a:rPr lang="en-US" dirty="0"/>
              <a:t>Any adult SCCA® member who has completed kart safety (tech) inspector training.</a:t>
            </a:r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620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sitting, indoor&#10;&#10;Description generated with very high confidence">
            <a:extLst>
              <a:ext uri="{FF2B5EF4-FFF2-40B4-BE49-F238E27FC236}">
                <a16:creationId xmlns:a16="http://schemas.microsoft.com/office/drawing/2014/main" id="{46A3D860-54DF-41FC-B60E-8BDA5FCFA9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7"/>
          <a:stretch/>
        </p:blipFill>
        <p:spPr>
          <a:xfrm>
            <a:off x="3479180" y="794"/>
            <a:ext cx="8687882" cy="686077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4B8B0E4-3E6B-45A6-B4DB-16A4459AC6D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0488E19-5C4E-4ADA-AEE4-30A27F919A31}"/>
              </a:ext>
            </a:extLst>
          </p:cNvPr>
          <p:cNvSpPr txBox="1">
            <a:spLocks/>
          </p:cNvSpPr>
          <p:nvPr/>
        </p:nvSpPr>
        <p:spPr>
          <a:xfrm>
            <a:off x="552450" y="1690688"/>
            <a:ext cx="248031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Weight (ballast) mounting</a:t>
            </a:r>
          </a:p>
          <a:p>
            <a:pPr algn="ctr"/>
            <a:r>
              <a:rPr lang="en-US" sz="2800" dirty="0">
                <a:latin typeface="+mn-lt"/>
              </a:rPr>
              <a:t>-</a:t>
            </a:r>
          </a:p>
          <a:p>
            <a:pPr algn="ctr"/>
            <a:r>
              <a:rPr lang="en-US" sz="2800" dirty="0">
                <a:latin typeface="+mn-lt"/>
              </a:rPr>
              <a:t> 5/16 bolt </a:t>
            </a:r>
          </a:p>
          <a:p>
            <a:pPr algn="ctr"/>
            <a:r>
              <a:rPr lang="en-US" sz="2800" dirty="0">
                <a:latin typeface="+mn-lt"/>
              </a:rPr>
              <a:t>per 10 </a:t>
            </a:r>
            <a:r>
              <a:rPr lang="en-US" sz="2800" dirty="0" err="1">
                <a:latin typeface="+mn-lt"/>
              </a:rPr>
              <a:t>lbs</a:t>
            </a:r>
            <a:r>
              <a:rPr lang="en-US" sz="2800" dirty="0">
                <a:latin typeface="+mn-lt"/>
              </a:rPr>
              <a:t> </a:t>
            </a:r>
          </a:p>
          <a:p>
            <a:pPr algn="ctr"/>
            <a:r>
              <a:rPr lang="en-US" sz="2800" dirty="0">
                <a:latin typeface="+mn-lt"/>
              </a:rPr>
              <a:t>(SAE® Grade 5)</a:t>
            </a:r>
          </a:p>
        </p:txBody>
      </p:sp>
    </p:spTree>
    <p:extLst>
      <p:ext uri="{BB962C8B-B14F-4D97-AF65-F5344CB8AC3E}">
        <p14:creationId xmlns:p14="http://schemas.microsoft.com/office/powerpoint/2010/main" val="14316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necktie, person&#10;&#10;Description generated with high confidence">
            <a:extLst>
              <a:ext uri="{FF2B5EF4-FFF2-40B4-BE49-F238E27FC236}">
                <a16:creationId xmlns:a16="http://schemas.microsoft.com/office/drawing/2014/main" id="{4A5CB14A-C375-45FF-A18E-361C069616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/>
          <a:stretch/>
        </p:blipFill>
        <p:spPr>
          <a:xfrm>
            <a:off x="3474720" y="0"/>
            <a:ext cx="8692657" cy="6858000"/>
          </a:xfr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E7ECB52-F339-4DE4-9B70-6D335D1C5643}"/>
              </a:ext>
            </a:extLst>
          </p:cNvPr>
          <p:cNvSpPr/>
          <p:nvPr/>
        </p:nvSpPr>
        <p:spPr>
          <a:xfrm>
            <a:off x="7014116" y="2798956"/>
            <a:ext cx="1193181" cy="1248937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8B1668-61F0-46A7-80F7-C85AA7B4B745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CCC696-15DF-4EB6-884F-287C6624CDCC}"/>
              </a:ext>
            </a:extLst>
          </p:cNvPr>
          <p:cNvSpPr txBox="1">
            <a:spLocks/>
          </p:cNvSpPr>
          <p:nvPr/>
        </p:nvSpPr>
        <p:spPr>
          <a:xfrm>
            <a:off x="552450" y="1671638"/>
            <a:ext cx="248031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Weight (ballast) mounting</a:t>
            </a:r>
          </a:p>
          <a:p>
            <a:pPr algn="ctr"/>
            <a:r>
              <a:rPr lang="en-US" sz="2800" dirty="0">
                <a:latin typeface="+mn-lt"/>
              </a:rPr>
              <a:t>-</a:t>
            </a:r>
          </a:p>
          <a:p>
            <a:pPr algn="ctr"/>
            <a:r>
              <a:rPr lang="en-US" sz="2800" dirty="0">
                <a:latin typeface="+mn-lt"/>
              </a:rPr>
              <a:t> 5/16 bolt </a:t>
            </a:r>
          </a:p>
          <a:p>
            <a:pPr algn="ctr"/>
            <a:r>
              <a:rPr lang="en-US" sz="2800" dirty="0">
                <a:latin typeface="+mn-lt"/>
              </a:rPr>
              <a:t>per 10 </a:t>
            </a:r>
            <a:r>
              <a:rPr lang="en-US" sz="2800" dirty="0" err="1">
                <a:latin typeface="+mn-lt"/>
              </a:rPr>
              <a:t>lbs</a:t>
            </a:r>
            <a:r>
              <a:rPr lang="en-US" sz="2800" dirty="0">
                <a:latin typeface="+mn-lt"/>
              </a:rPr>
              <a:t> </a:t>
            </a:r>
          </a:p>
          <a:p>
            <a:pPr algn="ctr"/>
            <a:r>
              <a:rPr lang="en-US" sz="2800" dirty="0">
                <a:latin typeface="+mn-lt"/>
              </a:rPr>
              <a:t>(SAE® Grade 5)</a:t>
            </a:r>
          </a:p>
        </p:txBody>
      </p:sp>
    </p:spTree>
    <p:extLst>
      <p:ext uri="{BB962C8B-B14F-4D97-AF65-F5344CB8AC3E}">
        <p14:creationId xmlns:p14="http://schemas.microsoft.com/office/powerpoint/2010/main" val="7793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953557C-25CD-48BB-A504-9CA0BB804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07" r="14181"/>
          <a:stretch/>
        </p:blipFill>
        <p:spPr>
          <a:xfrm>
            <a:off x="3824868" y="0"/>
            <a:ext cx="8534401" cy="685800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B84CCCA-9F08-4B5F-9512-24A124848645}"/>
              </a:ext>
            </a:extLst>
          </p:cNvPr>
          <p:cNvSpPr/>
          <p:nvPr/>
        </p:nvSpPr>
        <p:spPr>
          <a:xfrm rot="1216586">
            <a:off x="5205558" y="1668565"/>
            <a:ext cx="3595357" cy="2203766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4FD81E-835B-476E-9860-3830046E9BEE}"/>
              </a:ext>
            </a:extLst>
          </p:cNvPr>
          <p:cNvSpPr/>
          <p:nvPr/>
        </p:nvSpPr>
        <p:spPr>
          <a:xfrm rot="1216586">
            <a:off x="8578310" y="220114"/>
            <a:ext cx="2463614" cy="113676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96BB5D-5EF0-4D8D-86E8-080374D167A8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DD3A1B-7E98-48B3-A495-F9128B389558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29027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 animBg="1"/>
      <p:bldP spid="5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FCCB8AA-59F9-4E98-9CB5-A5002EBB4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833"/>
          <a:stretch/>
        </p:blipFill>
        <p:spPr>
          <a:xfrm>
            <a:off x="3581400" y="0"/>
            <a:ext cx="8610600" cy="68580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579C9517-EEEF-4CEC-A5C4-92FD943F64D7}"/>
              </a:ext>
            </a:extLst>
          </p:cNvPr>
          <p:cNvSpPr/>
          <p:nvPr/>
        </p:nvSpPr>
        <p:spPr>
          <a:xfrm rot="2916377">
            <a:off x="10314878" y="1996069"/>
            <a:ext cx="484632" cy="978408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87525C-B8CA-491F-8D49-2E7CF8E7FED0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1A9177F-3CEF-423F-95A2-B35FB2002A9B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28584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racing kart pedal extensions">
            <a:extLst>
              <a:ext uri="{FF2B5EF4-FFF2-40B4-BE49-F238E27FC236}">
                <a16:creationId xmlns:a16="http://schemas.microsoft.com/office/drawing/2014/main" id="{E23C0AB5-7249-4558-AE45-B25C035B56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8121" b="8681"/>
          <a:stretch/>
        </p:blipFill>
        <p:spPr bwMode="auto">
          <a:xfrm>
            <a:off x="3468028" y="0"/>
            <a:ext cx="95454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3F7082-F2C8-44C7-A2D1-D935124388CB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61063D6-B42B-48F7-8079-8EADC91C2A6A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748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acing kart pedal extensions">
            <a:extLst>
              <a:ext uri="{FF2B5EF4-FFF2-40B4-BE49-F238E27FC236}">
                <a16:creationId xmlns:a16="http://schemas.microsoft.com/office/drawing/2014/main" id="{150DBDCB-AF91-4816-A723-A564A6F1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880" y="0"/>
            <a:ext cx="712725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FBA57CD4-8E1E-4411-AD96-3179BCAFD35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4ECAA0A-F43B-4F1D-A571-6D65E3AE2F66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371727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racing kart pedal extensions">
            <a:extLst>
              <a:ext uri="{FF2B5EF4-FFF2-40B4-BE49-F238E27FC236}">
                <a16:creationId xmlns:a16="http://schemas.microsoft.com/office/drawing/2014/main" id="{9A3B9702-13D1-49A5-81C8-B419ECDC19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" r="5623"/>
          <a:stretch/>
        </p:blipFill>
        <p:spPr bwMode="auto">
          <a:xfrm>
            <a:off x="3566160" y="274320"/>
            <a:ext cx="8595360" cy="611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3C483D3-EAF9-47BF-9B64-26AF61A9FFE1}"/>
              </a:ext>
            </a:extLst>
          </p:cNvPr>
          <p:cNvSpPr/>
          <p:nvPr/>
        </p:nvSpPr>
        <p:spPr>
          <a:xfrm>
            <a:off x="9052560" y="1143000"/>
            <a:ext cx="1371600" cy="137160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D73A6B-6561-473F-A040-1C1AF55BA3B7}"/>
              </a:ext>
            </a:extLst>
          </p:cNvPr>
          <p:cNvCxnSpPr>
            <a:cxnSpLocks/>
          </p:cNvCxnSpPr>
          <p:nvPr/>
        </p:nvCxnSpPr>
        <p:spPr>
          <a:xfrm flipH="1" flipV="1">
            <a:off x="9969191" y="2074127"/>
            <a:ext cx="1494263" cy="1561170"/>
          </a:xfrm>
          <a:prstGeom prst="line">
            <a:avLst/>
          </a:prstGeom>
          <a:ln w="762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9930311D-2383-47E8-B3F1-15BAD16B8259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extensions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45FEA5C-EA09-47A8-AB00-081877780A42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48649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kart pedal grips">
            <a:extLst>
              <a:ext uri="{FF2B5EF4-FFF2-40B4-BE49-F238E27FC236}">
                <a16:creationId xmlns:a16="http://schemas.microsoft.com/office/drawing/2014/main" id="{AD9F922D-6973-49E1-88F8-D5547D0469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84928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D7FF33D-F6FC-4E3B-8E3C-2EC22E79676C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Pedal grips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12BCC9B-45F9-45C9-AF28-369874CD4404}"/>
              </a:ext>
            </a:extLst>
          </p:cNvPr>
          <p:cNvSpPr txBox="1">
            <a:spLocks/>
          </p:cNvSpPr>
          <p:nvPr/>
        </p:nvSpPr>
        <p:spPr>
          <a:xfrm>
            <a:off x="0" y="457200"/>
            <a:ext cx="3657600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+mn-lt"/>
              </a:rPr>
              <a:t>Kart Tech</a:t>
            </a:r>
          </a:p>
          <a:p>
            <a:pPr algn="ctr"/>
            <a:r>
              <a:rPr lang="en-US" dirty="0">
                <a:latin typeface="+mn-lt"/>
              </a:rPr>
              <a:t>Check List</a:t>
            </a:r>
          </a:p>
        </p:txBody>
      </p:sp>
    </p:spTree>
    <p:extLst>
      <p:ext uri="{BB962C8B-B14F-4D97-AF65-F5344CB8AC3E}">
        <p14:creationId xmlns:p14="http://schemas.microsoft.com/office/powerpoint/2010/main" val="133010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7CF98-C019-4559-AF94-735882B0B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Kart Tech –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DF2B9-7EC1-4DC6-93DE-9ECAC6B48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Other: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Throttle pedal pivot to chassis.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Brake pedal pivot to chassis.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Functional fuel &amp; water recovery systems (if applicable).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Kart numbers: 6” high in 4 locations.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Weight (ballast) mounting: minimum bolt size 5/16”, SAE® grade 5 (8mm, grade 8.8); 10 lbs. maximum per bolt. Locking nut, pinch nut, double nut, or safety wire. Oversize washer present if mounted through the seat. No weights mounted to nerf bars or moving parts.</a:t>
            </a:r>
          </a:p>
          <a:p>
            <a:pPr marL="690563" lvl="0" indent="-461963">
              <a:buFont typeface="Wingdings" panose="05000000000000000000" pitchFamily="2" charset="2"/>
              <a:buChar char="q"/>
            </a:pPr>
            <a:r>
              <a:rPr lang="en-US" dirty="0"/>
              <a:t>Pedal extensions must comply with </a:t>
            </a:r>
            <a:r>
              <a:rPr lang="en-US" i="1" dirty="0"/>
              <a:t>Solo® Rules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62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 bright="70000" contrast="-70000"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948D3-4AD5-464E-B496-B79B16D5D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Doug Gill</a:t>
            </a:r>
          </a:p>
          <a:p>
            <a:pPr marL="0" indent="0" algn="ctr">
              <a:buNone/>
            </a:pPr>
            <a:r>
              <a:rPr lang="en-US" dirty="0"/>
              <a:t>SCCA® Solo® Competition Manager</a:t>
            </a:r>
          </a:p>
          <a:p>
            <a:pPr marL="0" indent="0" algn="ctr">
              <a:buNone/>
            </a:pPr>
            <a:r>
              <a:rPr lang="en-US" dirty="0"/>
              <a:t>1-800-770-2055</a:t>
            </a:r>
          </a:p>
          <a:p>
            <a:pPr marL="0" indent="0" algn="ctr">
              <a:buNone/>
            </a:pPr>
            <a:r>
              <a:rPr lang="en-US" dirty="0"/>
              <a:t>785-357-7222</a:t>
            </a:r>
          </a:p>
          <a:p>
            <a:pPr marL="0" indent="0" algn="ctr">
              <a:buNone/>
            </a:pPr>
            <a:r>
              <a:rPr lang="en-US" dirty="0"/>
              <a:t>dgill@scca.com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86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4937E-3A11-4362-9BBF-0F2754BF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3B033-6C9E-4ACB-901A-640A18976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Solo® Rules section 19.1.A, Frame Dimensions </a:t>
            </a:r>
            <a:r>
              <a:rPr lang="en-US" dirty="0"/>
              <a:t>(applies to all karts)</a:t>
            </a:r>
            <a:r>
              <a:rPr lang="en-US" b="1" dirty="0"/>
              <a:t>: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US" dirty="0"/>
              <a:t>The following chassis connections must be secured by 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64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50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70282-E50B-4F32-A204-159E786A7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Safety wire</a:t>
            </a:r>
          </a:p>
        </p:txBody>
      </p:sp>
      <p:pic>
        <p:nvPicPr>
          <p:cNvPr id="4" name="Picture 4" descr="Related image">
            <a:extLst>
              <a:ext uri="{FF2B5EF4-FFF2-40B4-BE49-F238E27FC236}">
                <a16:creationId xmlns:a16="http://schemas.microsoft.com/office/drawing/2014/main" id="{011E8F7B-9CEF-4F2C-90A1-7943CA9537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1" b="5711"/>
          <a:stretch/>
        </p:blipFill>
        <p:spPr bwMode="auto">
          <a:xfrm>
            <a:off x="3291840" y="1690688"/>
            <a:ext cx="8894925" cy="4186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A58BC8D-0CB1-45F9-853F-A50EDE845B5C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</p:spTree>
    <p:extLst>
      <p:ext uri="{BB962C8B-B14F-4D97-AF65-F5344CB8AC3E}">
        <p14:creationId xmlns:p14="http://schemas.microsoft.com/office/powerpoint/2010/main" val="414425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safety wire">
            <a:extLst>
              <a:ext uri="{FF2B5EF4-FFF2-40B4-BE49-F238E27FC236}">
                <a16:creationId xmlns:a16="http://schemas.microsoft.com/office/drawing/2014/main" id="{FEFBEBDD-156F-4628-ADDA-E4D38C0949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8" t="7888" r="7226" b="8280"/>
          <a:stretch/>
        </p:blipFill>
        <p:spPr bwMode="auto">
          <a:xfrm>
            <a:off x="3269673" y="0"/>
            <a:ext cx="89223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99D37D-3BB7-4AF1-91E8-2B283E0221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81AFE4D-869F-4C56-8CF8-723B8B97E307}"/>
              </a:ext>
            </a:extLst>
          </p:cNvPr>
          <p:cNvSpPr txBox="1">
            <a:spLocks/>
          </p:cNvSpPr>
          <p:nvPr/>
        </p:nvSpPr>
        <p:spPr>
          <a:xfrm>
            <a:off x="838200" y="1690688"/>
            <a:ext cx="2194560" cy="41869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+mn-lt"/>
              </a:rPr>
              <a:t>Safety wire</a:t>
            </a:r>
          </a:p>
        </p:txBody>
      </p:sp>
    </p:spTree>
    <p:extLst>
      <p:ext uri="{BB962C8B-B14F-4D97-AF65-F5344CB8AC3E}">
        <p14:creationId xmlns:p14="http://schemas.microsoft.com/office/powerpoint/2010/main" val="2218443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4863229-7DB5-4610-B9B9-D495F18CC0E6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94A447E-CCC2-4551-A583-3317E42AD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Cotter pin</a:t>
            </a:r>
            <a:br>
              <a:rPr lang="en-US" sz="2800" dirty="0"/>
            </a:br>
            <a:r>
              <a:rPr lang="en-US" sz="2800" dirty="0"/>
              <a:t>Split pin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5246CD4E-960D-430E-8D20-0944326CA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5645" y="1200303"/>
            <a:ext cx="6355892" cy="508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3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hairpin cotter pin">
            <a:extLst>
              <a:ext uri="{FF2B5EF4-FFF2-40B4-BE49-F238E27FC236}">
                <a16:creationId xmlns:a16="http://schemas.microsoft.com/office/drawing/2014/main" id="{F4DC507E-462A-48FB-B54D-35A3C6E782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45099" y="1920240"/>
            <a:ext cx="642026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0D78C62-79BE-47A3-A987-C00C2F8BE1F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Kart Tech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400D1F9-A32A-4489-9983-554EC4172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0688"/>
            <a:ext cx="2194560" cy="4186986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Hitch pin</a:t>
            </a:r>
            <a:br>
              <a:rPr lang="en-US" sz="2800" dirty="0"/>
            </a:br>
            <a:r>
              <a:rPr lang="en-US" sz="2800" dirty="0"/>
              <a:t>Hairpin clip</a:t>
            </a:r>
            <a:br>
              <a:rPr lang="en-US" sz="2800" dirty="0"/>
            </a:br>
            <a:r>
              <a:rPr lang="en-US" sz="2800" dirty="0"/>
              <a:t>R-clip</a:t>
            </a:r>
          </a:p>
        </p:txBody>
      </p:sp>
    </p:spTree>
    <p:extLst>
      <p:ext uri="{BB962C8B-B14F-4D97-AF65-F5344CB8AC3E}">
        <p14:creationId xmlns:p14="http://schemas.microsoft.com/office/powerpoint/2010/main" val="117272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720</Words>
  <Application>Microsoft Office PowerPoint</Application>
  <PresentationFormat>Widescreen</PresentationFormat>
  <Paragraphs>166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5" baseType="lpstr">
      <vt:lpstr>Arial</vt:lpstr>
      <vt:lpstr>Calibri</vt:lpstr>
      <vt:lpstr>Calibri Light</vt:lpstr>
      <vt:lpstr>Wingdings</vt:lpstr>
      <vt:lpstr>Office Theme</vt:lpstr>
      <vt:lpstr>PowerPoint Presentation</vt:lpstr>
      <vt:lpstr>JDP Kart Tech Safety Inspection</vt:lpstr>
      <vt:lpstr>Kart Tech</vt:lpstr>
      <vt:lpstr>Kart Tech</vt:lpstr>
      <vt:lpstr>Kart Tech</vt:lpstr>
      <vt:lpstr>Safety wire</vt:lpstr>
      <vt:lpstr>PowerPoint Presentation</vt:lpstr>
      <vt:lpstr>Cotter pin Split pin</vt:lpstr>
      <vt:lpstr>Hitch pin Hairpin clip R-clip</vt:lpstr>
      <vt:lpstr>Bowtie pin</vt:lpstr>
      <vt:lpstr>Circle pin</vt:lpstr>
      <vt:lpstr>Circlip Snap ring</vt:lpstr>
      <vt:lpstr>Metal lock nut</vt:lpstr>
      <vt:lpstr>Nyloc® nut</vt:lpstr>
      <vt:lpstr>Keps® nut</vt:lpstr>
      <vt:lpstr>Nord-Lock® washer</vt:lpstr>
      <vt:lpstr>Nord-Lock® washer</vt:lpstr>
      <vt:lpstr>Steering wheel to hub bolts</vt:lpstr>
      <vt:lpstr>PowerPoint Presentation</vt:lpstr>
      <vt:lpstr>Steering shaft to chassis bolt(s) and nut(s)</vt:lpstr>
      <vt:lpstr>Steering shaft to chassis bolt(s) and nut(s) (uniball)</vt:lpstr>
      <vt:lpstr>Tie rod end bolts and nuts</vt:lpstr>
      <vt:lpstr>Kingpin bolts and nuts</vt:lpstr>
      <vt:lpstr>Front wheel spindle nut</vt:lpstr>
      <vt:lpstr>Kart Tech – Check List</vt:lpstr>
      <vt:lpstr>Brake safety cable</vt:lpstr>
      <vt:lpstr>Brake safety cable</vt:lpstr>
      <vt:lpstr>Master cylinder to chassis bolts and nuts</vt:lpstr>
      <vt:lpstr>Master cylinder to chassis bolts and nuts</vt:lpstr>
      <vt:lpstr>PowerPoint Presentation</vt:lpstr>
      <vt:lpstr>PowerPoint Presentation</vt:lpstr>
      <vt:lpstr>PowerPoint Presentation</vt:lpstr>
      <vt:lpstr>PowerPoint Presentation</vt:lpstr>
      <vt:lpstr>Kart Tech – Check List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Kart Tech – Check List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Gill</dc:creator>
  <cp:lastModifiedBy>Doug Gill</cp:lastModifiedBy>
  <cp:revision>113</cp:revision>
  <dcterms:created xsi:type="dcterms:W3CDTF">2017-09-28T18:51:53Z</dcterms:created>
  <dcterms:modified xsi:type="dcterms:W3CDTF">2020-01-15T02:56:11Z</dcterms:modified>
</cp:coreProperties>
</file>