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2"/>
  </p:notesMasterIdLst>
  <p:handoutMasterIdLst>
    <p:handoutMasterId r:id="rId23"/>
  </p:handoutMasterIdLst>
  <p:sldIdLst>
    <p:sldId id="256" r:id="rId2"/>
    <p:sldId id="260" r:id="rId3"/>
    <p:sldId id="261" r:id="rId4"/>
    <p:sldId id="262" r:id="rId5"/>
    <p:sldId id="263" r:id="rId6"/>
    <p:sldId id="264" r:id="rId7"/>
    <p:sldId id="259" r:id="rId8"/>
    <p:sldId id="265" r:id="rId9"/>
    <p:sldId id="266" r:id="rId10"/>
    <p:sldId id="267" r:id="rId11"/>
    <p:sldId id="268" r:id="rId12"/>
    <p:sldId id="269" r:id="rId13"/>
    <p:sldId id="270" r:id="rId14"/>
    <p:sldId id="272" r:id="rId15"/>
    <p:sldId id="271" r:id="rId16"/>
    <p:sldId id="273" r:id="rId17"/>
    <p:sldId id="275" r:id="rId18"/>
    <p:sldId id="276" r:id="rId19"/>
    <p:sldId id="277" r:id="rId20"/>
    <p:sldId id="274" r:id="rId2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3474" y="498"/>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5B5BB59E-3D78-4F3D-8A83-047C4B3A3F49}" type="datetimeFigureOut">
              <a:rPr lang="en-US" smtClean="0"/>
              <a:pPr/>
              <a:t>1/4/2019</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5A00C77A-E1F7-42A1-AD7E-604EE0FE21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83D043D8-2A3F-4BEC-A145-C0C055DDBD9B}" type="datetimeFigureOut">
              <a:rPr lang="en-US" smtClean="0"/>
              <a:pPr/>
              <a:t>1/4/2019</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2CC001E-481B-45AC-85B8-2365DBC28CB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3363" y="4459526"/>
            <a:ext cx="6214666" cy="4224814"/>
          </a:xfrm>
        </p:spPr>
        <p:txBody>
          <a:bodyPr>
            <a:normAutofit/>
          </a:bodyPr>
          <a:lstStyle/>
          <a:p>
            <a:pPr>
              <a:buFont typeface="Arial" pitchFamily="34" charset="0"/>
              <a:buChar char="•"/>
            </a:pPr>
            <a:r>
              <a:rPr lang="en-US" dirty="0" smtClean="0"/>
              <a:t> Hello and welcome to our Road Rally Safety Steward training session</a:t>
            </a:r>
          </a:p>
          <a:p>
            <a:pPr>
              <a:buFont typeface="Arial" pitchFamily="34" charset="0"/>
              <a:buChar char="•"/>
            </a:pPr>
            <a:r>
              <a:rPr lang="en-US" dirty="0" smtClean="0"/>
              <a:t> My name is Mike Bennett, and I am a licensed Safety Steward Instructor</a:t>
            </a:r>
          </a:p>
          <a:p>
            <a:pPr>
              <a:buFont typeface="Arial" pitchFamily="34" charset="0"/>
              <a:buChar char="•"/>
            </a:pPr>
            <a:r>
              <a:rPr lang="en-US" dirty="0" smtClean="0"/>
              <a:t> I am also a member of the Road Rally Board and have been the Road Rally Steward for the Great Lakes Division of SCCA since </a:t>
            </a:r>
            <a:r>
              <a:rPr lang="en-US" dirty="0" smtClean="0"/>
              <a:t>2007</a:t>
            </a:r>
            <a:endParaRPr lang="en-US" dirty="0" smtClean="0"/>
          </a:p>
          <a:p>
            <a:pPr>
              <a:buFont typeface="Arial" pitchFamily="34" charset="0"/>
              <a:buChar char="•"/>
            </a:pPr>
            <a:r>
              <a:rPr lang="en-US" dirty="0" smtClean="0"/>
              <a:t> I have been involved in Road Rally for 20 years as a competitor, and nearly as long as a Safety Steward and Instructor</a:t>
            </a:r>
          </a:p>
          <a:p>
            <a:r>
              <a:rPr lang="en-US" dirty="0" smtClean="0"/>
              <a:t>-----------------------------------------------------------------------------------------------------------------</a:t>
            </a:r>
          </a:p>
          <a:p>
            <a:pPr>
              <a:buFont typeface="Arial" pitchFamily="34" charset="0"/>
              <a:buChar char="•"/>
            </a:pPr>
            <a:r>
              <a:rPr lang="en-US" dirty="0"/>
              <a:t> </a:t>
            </a:r>
            <a:r>
              <a:rPr lang="en-US" dirty="0" smtClean="0"/>
              <a:t>Road Rally Safety Steward training can be conducted by any licensed RRSS Instructor</a:t>
            </a:r>
          </a:p>
          <a:p>
            <a:pPr>
              <a:buFont typeface="Arial" pitchFamily="34" charset="0"/>
              <a:buChar char="•"/>
            </a:pPr>
            <a:r>
              <a:rPr lang="en-US" dirty="0"/>
              <a:t> </a:t>
            </a:r>
            <a:r>
              <a:rPr lang="en-US" dirty="0" smtClean="0"/>
              <a:t>Jeanne English has led the training at this Convention for many years, and is here to back me up today (thanks, Jeanne!)</a:t>
            </a:r>
          </a:p>
          <a:p>
            <a:r>
              <a:rPr lang="en-US" dirty="0" smtClean="0"/>
              <a:t>-----------------------------------------------------------------------------------------------------------------</a:t>
            </a:r>
            <a:endParaRPr lang="en-US" dirty="0"/>
          </a:p>
          <a:p>
            <a:pPr>
              <a:buFont typeface="Arial" pitchFamily="34" charset="0"/>
              <a:buChar char="•"/>
            </a:pPr>
            <a:r>
              <a:rPr lang="en-US" dirty="0" smtClean="0"/>
              <a:t> All SCCA Road Rally events must have a safety inspection completed by a licensed  Safety Steward before they are run</a:t>
            </a:r>
          </a:p>
          <a:p>
            <a:pPr>
              <a:buFont typeface="Arial" pitchFamily="34" charset="0"/>
              <a:buChar char="•"/>
            </a:pPr>
            <a:r>
              <a:rPr lang="en-US" dirty="0"/>
              <a:t> </a:t>
            </a:r>
            <a:r>
              <a:rPr lang="en-US" dirty="0" smtClean="0"/>
              <a:t>Most of the things the Safety Steward is expected to check are just simple, common sense</a:t>
            </a:r>
          </a:p>
          <a:p>
            <a:pPr>
              <a:buFont typeface="Arial" pitchFamily="34" charset="0"/>
              <a:buChar char="•"/>
            </a:pPr>
            <a:r>
              <a:rPr lang="en-US" dirty="0"/>
              <a:t> </a:t>
            </a:r>
            <a:r>
              <a:rPr lang="en-US" dirty="0" smtClean="0"/>
              <a:t>Safety Stewards use a Checklist to make sure all the important safety aspects have been </a:t>
            </a:r>
            <a:r>
              <a:rPr lang="en-US" dirty="0" smtClean="0"/>
              <a:t>included, and to note any issues which must be addressed</a:t>
            </a:r>
            <a:endParaRPr lang="en-US" dirty="0" smtClean="0"/>
          </a:p>
          <a:p>
            <a:pPr>
              <a:buFont typeface="Arial" pitchFamily="34" charset="0"/>
              <a:buChar char="•"/>
            </a:pPr>
            <a:r>
              <a:rPr lang="en-US" dirty="0" smtClean="0"/>
              <a:t> If the event might cause danger to the competitors, workers, or general public, it must be corrected – or not be run!</a:t>
            </a:r>
          </a:p>
        </p:txBody>
      </p:sp>
      <p:sp>
        <p:nvSpPr>
          <p:cNvPr id="4" name="Slide Number Placeholder 3"/>
          <p:cNvSpPr>
            <a:spLocks noGrp="1"/>
          </p:cNvSpPr>
          <p:nvPr>
            <p:ph type="sldNum" sz="quarter" idx="10"/>
          </p:nvPr>
        </p:nvSpPr>
        <p:spPr/>
        <p:txBody>
          <a:bodyPr/>
          <a:lstStyle/>
          <a:p>
            <a:fld id="{02CC001E-481B-45AC-85B8-2365DBC28CB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581" y="4459526"/>
            <a:ext cx="6323176" cy="4224814"/>
          </a:xfrm>
        </p:spPr>
        <p:txBody>
          <a:bodyPr>
            <a:normAutofit/>
          </a:bodyPr>
          <a:lstStyle/>
          <a:p>
            <a:r>
              <a:rPr lang="en-US" dirty="0" smtClean="0"/>
              <a:t>#23a </a:t>
            </a:r>
          </a:p>
          <a:p>
            <a:pPr>
              <a:buFont typeface="Arial" pitchFamily="34" charset="0"/>
              <a:buChar char="•"/>
            </a:pPr>
            <a:r>
              <a:rPr lang="en-US" dirty="0" smtClean="0"/>
              <a:t>A </a:t>
            </a:r>
            <a:r>
              <a:rPr lang="en-US" dirty="0" smtClean="0"/>
              <a:t>speed that is safe on a wide, straight paved road may be unsafe on a loose surfaced road</a:t>
            </a:r>
          </a:p>
          <a:p>
            <a:pPr>
              <a:buFont typeface="Arial" pitchFamily="34" charset="0"/>
              <a:buChar char="•"/>
            </a:pPr>
            <a:r>
              <a:rPr lang="en-US" dirty="0" smtClean="0"/>
              <a:t> Controls on the outside of a curve necessitate a lower entry speed</a:t>
            </a:r>
          </a:p>
          <a:p>
            <a:pPr>
              <a:buFont typeface="Arial" pitchFamily="34" charset="0"/>
              <a:buChar char="•"/>
            </a:pPr>
            <a:r>
              <a:rPr lang="en-US" dirty="0"/>
              <a:t> </a:t>
            </a:r>
            <a:r>
              <a:rPr lang="en-US" dirty="0" smtClean="0"/>
              <a:t>The road surface and expected weather are factors to consider, along with control location and control equipment (remote tripper)</a:t>
            </a:r>
          </a:p>
          <a:p>
            <a:r>
              <a:rPr lang="en-US" dirty="0" smtClean="0"/>
              <a:t>------------------------------------------------------------------------------------------------------------------------------</a:t>
            </a:r>
          </a:p>
          <a:p>
            <a:r>
              <a:rPr lang="en-US" dirty="0" smtClean="0"/>
              <a:t>#23b</a:t>
            </a:r>
            <a:endParaRPr lang="en-US" dirty="0" smtClean="0"/>
          </a:p>
          <a:p>
            <a:pPr>
              <a:buFont typeface="Arial" pitchFamily="34" charset="0"/>
              <a:buChar char="•"/>
            </a:pPr>
            <a:r>
              <a:rPr lang="en-US" dirty="0" smtClean="0"/>
              <a:t> </a:t>
            </a:r>
            <a:r>
              <a:rPr lang="en-US" dirty="0" smtClean="0"/>
              <a:t>There should be adequate space at an Open Control for at least five competitor cars to not block a safe stopping distance for cars entering the control above CAST</a:t>
            </a:r>
          </a:p>
          <a:p>
            <a:r>
              <a:rPr lang="en-US" dirty="0" smtClean="0"/>
              <a:t>------------------------------------------------------------------------------------------------------------------------------</a:t>
            </a:r>
          </a:p>
          <a:p>
            <a:pPr>
              <a:buFont typeface="Arial" pitchFamily="34" charset="0"/>
              <a:buChar char="•"/>
            </a:pPr>
            <a:r>
              <a:rPr lang="en-US" dirty="0"/>
              <a:t> </a:t>
            </a:r>
            <a:r>
              <a:rPr lang="en-US" dirty="0" smtClean="0"/>
              <a:t>What questions do you have about Control Locations?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0" y="4459526"/>
            <a:ext cx="6303447" cy="4224814"/>
          </a:xfrm>
        </p:spPr>
        <p:txBody>
          <a:bodyPr>
            <a:normAutofit/>
          </a:bodyPr>
          <a:lstStyle/>
          <a:p>
            <a:r>
              <a:rPr lang="en-US" dirty="0" smtClean="0"/>
              <a:t>#24 </a:t>
            </a:r>
          </a:p>
          <a:p>
            <a:pPr>
              <a:buFont typeface="Arial" pitchFamily="34" charset="0"/>
              <a:buChar char="•"/>
            </a:pPr>
            <a:r>
              <a:rPr lang="en-US" dirty="0" smtClean="0"/>
              <a:t>A </a:t>
            </a:r>
            <a:r>
              <a:rPr lang="en-US" dirty="0" smtClean="0"/>
              <a:t>safety inspection or certification, following SCCA rules, is required for all vehicles entering the event</a:t>
            </a:r>
          </a:p>
          <a:p>
            <a:pPr>
              <a:buFont typeface="Arial" pitchFamily="34" charset="0"/>
              <a:buChar char="•"/>
            </a:pPr>
            <a:r>
              <a:rPr lang="en-US" dirty="0"/>
              <a:t> </a:t>
            </a:r>
            <a:r>
              <a:rPr lang="en-US" dirty="0" smtClean="0"/>
              <a:t>A checklist is very helpful, and can be made part of the entry form</a:t>
            </a:r>
          </a:p>
          <a:p>
            <a:r>
              <a:rPr lang="en-US" dirty="0" smtClean="0"/>
              <a:t>-----------------------------------------------------------------------------------------------------------------------------</a:t>
            </a:r>
          </a:p>
          <a:p>
            <a:r>
              <a:rPr lang="en-US" dirty="0" smtClean="0"/>
              <a:t>#25 </a:t>
            </a:r>
          </a:p>
          <a:p>
            <a:pPr>
              <a:buFont typeface="Arial" pitchFamily="34" charset="0"/>
              <a:buChar char="•"/>
            </a:pPr>
            <a:r>
              <a:rPr lang="en-US" dirty="0" smtClean="0"/>
              <a:t>Be </a:t>
            </a:r>
            <a:r>
              <a:rPr lang="en-US" dirty="0" smtClean="0"/>
              <a:t>sure that all participants, workers and competitors will sign the proper, up-to-date waiver</a:t>
            </a:r>
          </a:p>
          <a:p>
            <a:pPr>
              <a:buFont typeface="Arial" pitchFamily="34" charset="0"/>
              <a:buChar char="•"/>
            </a:pPr>
            <a:r>
              <a:rPr lang="en-US" dirty="0"/>
              <a:t> </a:t>
            </a:r>
            <a:r>
              <a:rPr lang="en-US" dirty="0" smtClean="0"/>
              <a:t>The insurance statement issued by SCCA must be posted in sight of competitors during registration for the event</a:t>
            </a:r>
          </a:p>
          <a:p>
            <a:r>
              <a:rPr lang="en-US" dirty="0" smtClean="0"/>
              <a:t>-----------------------------------------------------------------------------------------------------------------------------</a:t>
            </a:r>
          </a:p>
          <a:p>
            <a:r>
              <a:rPr lang="en-US" dirty="0" smtClean="0"/>
              <a:t>#26</a:t>
            </a:r>
          </a:p>
          <a:p>
            <a:pPr>
              <a:buFont typeface="Arial" pitchFamily="34" charset="0"/>
              <a:buChar char="•"/>
            </a:pPr>
            <a:r>
              <a:rPr lang="en-US" dirty="0" smtClean="0"/>
              <a:t>The </a:t>
            </a:r>
            <a:r>
              <a:rPr lang="en-US" dirty="0" smtClean="0"/>
              <a:t>General Instructions </a:t>
            </a:r>
            <a:r>
              <a:rPr lang="en-US" u="sng" dirty="0" smtClean="0"/>
              <a:t>must</a:t>
            </a:r>
            <a:r>
              <a:rPr lang="en-US" dirty="0" smtClean="0"/>
              <a:t> include a statement prohibiting the consumption of alcohol or controlled substances during the event</a:t>
            </a:r>
          </a:p>
          <a:p>
            <a:r>
              <a:rPr lang="en-US" dirty="0" smtClean="0"/>
              <a:t>-----------------------------------------------------------------------------------------------------------------------------</a:t>
            </a:r>
          </a:p>
          <a:p>
            <a:r>
              <a:rPr lang="en-US" dirty="0" smtClean="0"/>
              <a:t>#27 </a:t>
            </a:r>
          </a:p>
          <a:p>
            <a:pPr>
              <a:buFont typeface="Arial" pitchFamily="34" charset="0"/>
              <a:buChar char="•"/>
            </a:pPr>
            <a:r>
              <a:rPr lang="en-US" dirty="0" smtClean="0"/>
              <a:t>Ensure </a:t>
            </a:r>
            <a:r>
              <a:rPr lang="en-US" dirty="0" smtClean="0"/>
              <a:t>that the organizers will </a:t>
            </a:r>
            <a:r>
              <a:rPr lang="en-US" u="sng" dirty="0" smtClean="0"/>
              <a:t>not</a:t>
            </a:r>
            <a:r>
              <a:rPr lang="en-US" dirty="0" smtClean="0"/>
              <a:t> put any event-related material or car numbers on the windshield or front window glass which may obscure visibility</a:t>
            </a:r>
          </a:p>
          <a:p>
            <a:pPr>
              <a:buFont typeface="Arial" pitchFamily="34" charset="0"/>
              <a:buChar char="•"/>
            </a:pPr>
            <a:r>
              <a:rPr lang="en-US" dirty="0" smtClean="0"/>
              <a:t> Placement of material or car numbers behind the “B” pillar is permitted as long as they do not obstruct the driver’s vision</a:t>
            </a:r>
          </a:p>
          <a:p>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176" y="4459526"/>
            <a:ext cx="6293582" cy="4224814"/>
          </a:xfrm>
        </p:spPr>
        <p:txBody>
          <a:bodyPr>
            <a:normAutofit/>
          </a:bodyPr>
          <a:lstStyle/>
          <a:p>
            <a:r>
              <a:rPr lang="en-US" dirty="0" smtClean="0"/>
              <a:t>#28 </a:t>
            </a:r>
          </a:p>
          <a:p>
            <a:pPr>
              <a:buFont typeface="Arial" pitchFamily="34" charset="0"/>
              <a:buChar char="•"/>
            </a:pPr>
            <a:r>
              <a:rPr lang="en-US" dirty="0" smtClean="0"/>
              <a:t>There </a:t>
            </a:r>
            <a:r>
              <a:rPr lang="en-US" dirty="0" smtClean="0"/>
              <a:t>should be a penalty for traffic violations, and that penalty should be stated in the General Instructions</a:t>
            </a:r>
          </a:p>
          <a:p>
            <a:pPr>
              <a:buFont typeface="Arial" pitchFamily="34" charset="0"/>
              <a:buChar char="•"/>
            </a:pPr>
            <a:r>
              <a:rPr lang="en-US" dirty="0"/>
              <a:t> </a:t>
            </a:r>
            <a:r>
              <a:rPr lang="en-US" dirty="0" smtClean="0"/>
              <a:t>The typical penalty for being ticketed is disqualification from the event</a:t>
            </a:r>
          </a:p>
          <a:p>
            <a:r>
              <a:rPr lang="en-US" dirty="0" smtClean="0"/>
              <a:t>-----------------------------------------------------------------------------------------------------------------------------</a:t>
            </a:r>
          </a:p>
          <a:p>
            <a:r>
              <a:rPr lang="en-US" dirty="0" smtClean="0"/>
              <a:t>#29 </a:t>
            </a:r>
          </a:p>
          <a:p>
            <a:pPr>
              <a:buFont typeface="Arial" pitchFamily="34" charset="0"/>
              <a:buChar char="•"/>
            </a:pPr>
            <a:r>
              <a:rPr lang="en-US" dirty="0" smtClean="0"/>
              <a:t>Be </a:t>
            </a:r>
            <a:r>
              <a:rPr lang="en-US" dirty="0" smtClean="0"/>
              <a:t>sure that the entry form or other document signed by the competitor includes his written warrant that insurance minimums are in place for the entered vehicle</a:t>
            </a:r>
          </a:p>
          <a:p>
            <a:pPr>
              <a:buFont typeface="Arial" pitchFamily="34" charset="0"/>
              <a:buChar char="•"/>
            </a:pPr>
            <a:r>
              <a:rPr lang="en-US" dirty="0"/>
              <a:t> </a:t>
            </a:r>
            <a:r>
              <a:rPr lang="en-US" dirty="0" smtClean="0"/>
              <a:t>The driver’s insurance card and driver’s license should be checked at registration</a:t>
            </a:r>
          </a:p>
          <a:p>
            <a:r>
              <a:rPr lang="en-US" dirty="0" smtClean="0"/>
              <a:t>-----------------------------------------------------------------------------------------------------------------------------</a:t>
            </a:r>
          </a:p>
          <a:p>
            <a:r>
              <a:rPr lang="en-US" dirty="0" smtClean="0"/>
              <a:t>#30 </a:t>
            </a:r>
          </a:p>
          <a:p>
            <a:pPr>
              <a:buFont typeface="Arial" pitchFamily="34" charset="0"/>
              <a:buChar char="•"/>
            </a:pPr>
            <a:r>
              <a:rPr lang="en-US" dirty="0" smtClean="0"/>
              <a:t>A </a:t>
            </a:r>
            <a:r>
              <a:rPr lang="en-US" dirty="0" smtClean="0"/>
              <a:t>safety briefing should be conducted with competitors and workers to review their responsibility for a safe and sane event</a:t>
            </a:r>
          </a:p>
          <a:p>
            <a:pPr>
              <a:buFont typeface="Arial" pitchFamily="34" charset="0"/>
              <a:buChar char="•"/>
            </a:pPr>
            <a:r>
              <a:rPr lang="en-US" dirty="0"/>
              <a:t> </a:t>
            </a:r>
            <a:r>
              <a:rPr lang="en-US" dirty="0" smtClean="0"/>
              <a:t>This briefing is especially important for novice competitors and workers</a:t>
            </a:r>
          </a:p>
          <a:p>
            <a:pPr>
              <a:buFont typeface="Arial" pitchFamily="34" charset="0"/>
              <a:buChar char="•"/>
            </a:pPr>
            <a:r>
              <a:rPr lang="en-US" dirty="0"/>
              <a:t> </a:t>
            </a:r>
            <a:r>
              <a:rPr lang="en-US" dirty="0" smtClean="0"/>
              <a:t>A safety briefing is </a:t>
            </a:r>
            <a:r>
              <a:rPr lang="en-US" u="sng" dirty="0" smtClean="0"/>
              <a:t>not</a:t>
            </a:r>
            <a:r>
              <a:rPr lang="en-US" dirty="0" smtClean="0"/>
              <a:t> a “driver’s meeting”, which is prohibited</a:t>
            </a:r>
          </a:p>
          <a:p>
            <a:r>
              <a:rPr lang="en-US" dirty="0" smtClean="0"/>
              <a:t>-----------------------------------------------------------------------------------------------------------------------------</a:t>
            </a:r>
          </a:p>
          <a:p>
            <a:pPr>
              <a:buFont typeface="Arial" pitchFamily="34" charset="0"/>
              <a:buChar char="•"/>
            </a:pPr>
            <a:r>
              <a:rPr lang="en-US" dirty="0"/>
              <a:t> </a:t>
            </a:r>
            <a:r>
              <a:rPr lang="en-US" dirty="0" smtClean="0"/>
              <a:t>What questions do you have about Procedures?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446" y="4459526"/>
            <a:ext cx="6273853" cy="4224814"/>
          </a:xfrm>
        </p:spPr>
        <p:txBody>
          <a:bodyPr>
            <a:normAutofit/>
          </a:bodyPr>
          <a:lstStyle/>
          <a:p>
            <a:pPr>
              <a:buFont typeface="Arial" pitchFamily="34" charset="0"/>
              <a:buChar char="•"/>
            </a:pPr>
            <a:r>
              <a:rPr lang="en-US" dirty="0" smtClean="0"/>
              <a:t> GTA events have a time limit – this is how it should be arrived at</a:t>
            </a:r>
          </a:p>
          <a:p>
            <a:pPr>
              <a:buFont typeface="Arial" pitchFamily="34" charset="0"/>
              <a:buChar char="•"/>
            </a:pPr>
            <a:r>
              <a:rPr lang="en-US" dirty="0" smtClean="0"/>
              <a:t> </a:t>
            </a:r>
            <a:r>
              <a:rPr lang="en-US" dirty="0" smtClean="0"/>
              <a:t>“Traps” are Route Instructions that send a competitor in the wrong direction if they guess the wrong answer to a question</a:t>
            </a:r>
            <a:r>
              <a:rPr lang="en-US" dirty="0" smtClean="0"/>
              <a:t> </a:t>
            </a:r>
          </a:p>
          <a:p>
            <a:r>
              <a:rPr lang="en-US" dirty="0" smtClean="0"/>
              <a:t>----------------------------------------------------------------------------------------------------------------------------------</a:t>
            </a:r>
            <a:endParaRPr lang="en-US" dirty="0" smtClean="0"/>
          </a:p>
          <a:p>
            <a:pPr>
              <a:buFont typeface="Arial" pitchFamily="34" charset="0"/>
              <a:buChar char="•"/>
            </a:pPr>
            <a:r>
              <a:rPr lang="en-US" dirty="0" smtClean="0"/>
              <a:t>What </a:t>
            </a:r>
            <a:r>
              <a:rPr lang="en-US" dirty="0" smtClean="0"/>
              <a:t>questions do you have about GTA?</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1" y="4459526"/>
            <a:ext cx="6293582" cy="4224814"/>
          </a:xfrm>
        </p:spPr>
        <p:txBody>
          <a:bodyPr>
            <a:normAutofit/>
          </a:bodyPr>
          <a:lstStyle/>
          <a:p>
            <a:pPr>
              <a:buFont typeface="Arial" pitchFamily="34" charset="0"/>
              <a:buChar char="•"/>
            </a:pPr>
            <a:r>
              <a:rPr lang="en-US" dirty="0" smtClean="0"/>
              <a:t> Complying with all items in the Safety Check will improve safety for competitors, workers, and the general public</a:t>
            </a:r>
          </a:p>
          <a:p>
            <a:pPr>
              <a:buFont typeface="Arial" pitchFamily="34" charset="0"/>
              <a:buChar char="•"/>
            </a:pPr>
            <a:r>
              <a:rPr lang="en-US" dirty="0"/>
              <a:t> </a:t>
            </a:r>
            <a:r>
              <a:rPr lang="en-US" dirty="0" smtClean="0"/>
              <a:t>If an event is fun and safe, competitors and workers are more likely to return for future events</a:t>
            </a:r>
          </a:p>
          <a:p>
            <a:r>
              <a:rPr lang="en-US" dirty="0" smtClean="0"/>
              <a:t>-----------------------------------------------------------------------------------------------------------------------------</a:t>
            </a:r>
          </a:p>
          <a:p>
            <a:pPr>
              <a:buFont typeface="Arial" pitchFamily="34" charset="0"/>
              <a:buChar char="•"/>
            </a:pPr>
            <a:r>
              <a:rPr lang="en-US" dirty="0"/>
              <a:t> </a:t>
            </a:r>
            <a:r>
              <a:rPr lang="en-US" dirty="0" smtClean="0"/>
              <a:t>The entire route must be checked, from start to finish</a:t>
            </a:r>
          </a:p>
          <a:p>
            <a:r>
              <a:rPr lang="en-US" dirty="0" smtClean="0"/>
              <a:t>-----------------------------------------------------------------------------------------------------------------------------</a:t>
            </a:r>
          </a:p>
          <a:p>
            <a:pPr>
              <a:buFont typeface="Arial" pitchFamily="34" charset="0"/>
              <a:buChar char="•"/>
            </a:pPr>
            <a:r>
              <a:rPr lang="en-US" dirty="0"/>
              <a:t> </a:t>
            </a:r>
            <a:r>
              <a:rPr lang="en-US" dirty="0" smtClean="0"/>
              <a:t>Checking the route on the same day of the week and time of day as the rally will run gives the most accurate look at traffic levels and patterns</a:t>
            </a:r>
          </a:p>
          <a:p>
            <a:r>
              <a:rPr lang="en-US" dirty="0" smtClean="0"/>
              <a:t>------------------------------------------------------------------------------------------------------------------------------</a:t>
            </a:r>
          </a:p>
          <a:p>
            <a:pPr>
              <a:buFont typeface="Arial" pitchFamily="34" charset="0"/>
              <a:buChar char="•"/>
            </a:pPr>
            <a:r>
              <a:rPr lang="en-US" dirty="0"/>
              <a:t> </a:t>
            </a:r>
            <a:r>
              <a:rPr lang="en-US" dirty="0" smtClean="0"/>
              <a:t>Ask the </a:t>
            </a:r>
            <a:r>
              <a:rPr lang="en-US" dirty="0" err="1" smtClean="0"/>
              <a:t>Rallymaster</a:t>
            </a:r>
            <a:r>
              <a:rPr lang="en-US" dirty="0" smtClean="0"/>
              <a:t> or </a:t>
            </a:r>
            <a:r>
              <a:rPr lang="en-US" dirty="0" smtClean="0"/>
              <a:t>Event </a:t>
            </a:r>
            <a:r>
              <a:rPr lang="en-US" dirty="0" smtClean="0"/>
              <a:t>Chairman </a:t>
            </a:r>
            <a:r>
              <a:rPr lang="en-US" dirty="0" smtClean="0"/>
              <a:t>ahead of time to have a draft of the General Instructions available when you conduct the Safety Check</a:t>
            </a:r>
          </a:p>
          <a:p>
            <a:pPr>
              <a:buFont typeface="Arial" pitchFamily="34" charset="0"/>
              <a:buChar char="•"/>
            </a:pPr>
            <a:r>
              <a:rPr lang="en-US" dirty="0"/>
              <a:t> </a:t>
            </a:r>
            <a:r>
              <a:rPr lang="en-US" dirty="0" smtClean="0"/>
              <a:t>The General Instructions must include the Time Allowance procedure, the prohibition of alcohol </a:t>
            </a:r>
            <a:r>
              <a:rPr lang="en-US" dirty="0" smtClean="0"/>
              <a:t>or </a:t>
            </a:r>
            <a:r>
              <a:rPr lang="en-US" dirty="0" smtClean="0"/>
              <a:t>controlled substances, and the penalty for traffic violations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1" y="4459526"/>
            <a:ext cx="6283717" cy="4224814"/>
          </a:xfrm>
        </p:spPr>
        <p:txBody>
          <a:bodyPr>
            <a:normAutofit/>
          </a:bodyPr>
          <a:lstStyle/>
          <a:p>
            <a:pPr>
              <a:buFont typeface="Arial" pitchFamily="34" charset="0"/>
              <a:buChar char="•"/>
            </a:pPr>
            <a:r>
              <a:rPr lang="en-US" dirty="0" smtClean="0"/>
              <a:t>Note that the wording of some questions on the Checklist may seem strange</a:t>
            </a:r>
          </a:p>
          <a:p>
            <a:pPr>
              <a:buFont typeface="Arial" pitchFamily="34" charset="0"/>
              <a:buChar char="•"/>
            </a:pPr>
            <a:r>
              <a:rPr lang="en-US" dirty="0"/>
              <a:t> </a:t>
            </a:r>
            <a:r>
              <a:rPr lang="en-US" dirty="0" smtClean="0"/>
              <a:t>This was done so that the answer is always “Yes” if the rally is safe</a:t>
            </a:r>
          </a:p>
          <a:p>
            <a:r>
              <a:rPr lang="en-US" dirty="0" smtClean="0"/>
              <a:t>------------------------------------------------------------------------------------------------------------------------------</a:t>
            </a:r>
          </a:p>
          <a:p>
            <a:pPr>
              <a:buFont typeface="Arial" pitchFamily="34" charset="0"/>
              <a:buChar char="•"/>
            </a:pPr>
            <a:r>
              <a:rPr lang="en-US" dirty="0"/>
              <a:t> </a:t>
            </a:r>
            <a:r>
              <a:rPr lang="en-US" dirty="0" smtClean="0"/>
              <a:t>A few questions can be answered “N/A” as noted earlier</a:t>
            </a:r>
          </a:p>
          <a:p>
            <a:pPr>
              <a:buFont typeface="Arial" pitchFamily="34" charset="0"/>
              <a:buChar char="•"/>
            </a:pPr>
            <a:r>
              <a:rPr lang="en-US" dirty="0"/>
              <a:t> </a:t>
            </a:r>
            <a:r>
              <a:rPr lang="en-US" dirty="0" smtClean="0"/>
              <a:t>In any case where the answer is “No”, changes that will be made to make the event safe must be explained in the Comments section of the Checklist</a:t>
            </a:r>
          </a:p>
          <a:p>
            <a:r>
              <a:rPr lang="en-US" dirty="0" smtClean="0"/>
              <a:t>------------------------------------------------------------------------------------------------------------------------------</a:t>
            </a:r>
          </a:p>
          <a:p>
            <a:pPr>
              <a:buFont typeface="Arial" pitchFamily="34" charset="0"/>
              <a:buChar char="•"/>
            </a:pPr>
            <a:r>
              <a:rPr lang="en-US" dirty="0"/>
              <a:t> </a:t>
            </a:r>
            <a:r>
              <a:rPr lang="en-US" dirty="0" smtClean="0"/>
              <a:t>It is the Safety Steward’s responsibility that the rally being checked will be as safe as possible, for the participants and most importantly the general public</a:t>
            </a:r>
          </a:p>
          <a:p>
            <a:r>
              <a:rPr lang="en-US" dirty="0" smtClean="0"/>
              <a:t>------------------------------------------------------------------------------------------------------------------------------</a:t>
            </a:r>
          </a:p>
          <a:p>
            <a:pPr>
              <a:buFont typeface="Arial" pitchFamily="34" charset="0"/>
              <a:buChar char="•"/>
            </a:pPr>
            <a:r>
              <a:rPr lang="en-US" dirty="0" smtClean="0"/>
              <a:t> A Safety Steward has the authority to cancel an event if the </a:t>
            </a:r>
            <a:r>
              <a:rPr lang="en-US" dirty="0" smtClean="0"/>
              <a:t>Organizer </a:t>
            </a:r>
            <a:r>
              <a:rPr lang="en-US" dirty="0" smtClean="0"/>
              <a:t>is unwilling or unable to bring the event into compliance with safety standards</a:t>
            </a:r>
          </a:p>
          <a:p>
            <a:r>
              <a:rPr lang="en-US" dirty="0" smtClean="0"/>
              <a:t>-----------------------------------------------------------------------------------------------------------------------------</a:t>
            </a:r>
          </a:p>
          <a:p>
            <a:pPr>
              <a:buFont typeface="Arial" pitchFamily="34" charset="0"/>
              <a:buChar char="•"/>
            </a:pPr>
            <a:r>
              <a:rPr lang="en-US" dirty="0"/>
              <a:t> </a:t>
            </a:r>
            <a:r>
              <a:rPr lang="en-US" dirty="0" smtClean="0"/>
              <a:t>What questions do you have about the Safety Check?</a:t>
            </a:r>
          </a:p>
          <a:p>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447" y="4459526"/>
            <a:ext cx="6263988" cy="4224814"/>
          </a:xfrm>
        </p:spPr>
        <p:txBody>
          <a:bodyPr>
            <a:normAutofit/>
          </a:bodyPr>
          <a:lstStyle/>
          <a:p>
            <a:pPr>
              <a:buFont typeface="Arial" pitchFamily="34" charset="0"/>
              <a:buChar char="•"/>
            </a:pPr>
            <a:r>
              <a:rPr lang="en-US" dirty="0" smtClean="0"/>
              <a:t> Let’s take a quick look at the Safety Checklist</a:t>
            </a:r>
          </a:p>
          <a:p>
            <a:pPr>
              <a:buFont typeface="Arial" pitchFamily="34" charset="0"/>
              <a:buChar char="•"/>
            </a:pPr>
            <a:r>
              <a:rPr lang="en-US" dirty="0"/>
              <a:t> </a:t>
            </a:r>
            <a:r>
              <a:rPr lang="en-US" dirty="0" smtClean="0"/>
              <a:t>As I noted earlier, it closely parallels the content in the RRSS Manual</a:t>
            </a:r>
          </a:p>
          <a:p>
            <a:r>
              <a:rPr lang="en-US" dirty="0" smtClean="0"/>
              <a:t>-----------------------------------------------------------------------------------------------------------------------------</a:t>
            </a:r>
          </a:p>
          <a:p>
            <a:pPr>
              <a:buFont typeface="Arial" pitchFamily="34" charset="0"/>
              <a:buChar char="•"/>
            </a:pPr>
            <a:r>
              <a:rPr lang="en-US" dirty="0"/>
              <a:t> </a:t>
            </a:r>
            <a:r>
              <a:rPr lang="en-US" dirty="0" smtClean="0"/>
              <a:t>What questions do you have about anything we have covered?</a:t>
            </a:r>
          </a:p>
          <a:p>
            <a:r>
              <a:rPr lang="en-US" dirty="0" smtClean="0"/>
              <a:t>-----------------------------------------------------------------------------------------------------------------------------</a:t>
            </a:r>
          </a:p>
          <a:p>
            <a:pPr>
              <a:buFont typeface="Arial" pitchFamily="34" charset="0"/>
              <a:buChar char="•"/>
            </a:pPr>
            <a:r>
              <a:rPr lang="en-US" dirty="0" smtClean="0"/>
              <a:t> We will now pass out the Knowledge Test</a:t>
            </a:r>
          </a:p>
          <a:p>
            <a:pPr>
              <a:buFont typeface="Arial" pitchFamily="34" charset="0"/>
              <a:buChar char="•"/>
            </a:pPr>
            <a:r>
              <a:rPr lang="en-US" dirty="0"/>
              <a:t> </a:t>
            </a:r>
            <a:r>
              <a:rPr lang="en-US" dirty="0" smtClean="0"/>
              <a:t>You will have about 10 minutes to complete it</a:t>
            </a:r>
          </a:p>
          <a:p>
            <a:pPr>
              <a:buFont typeface="Arial" pitchFamily="34" charset="0"/>
              <a:buChar char="•"/>
            </a:pPr>
            <a:r>
              <a:rPr lang="en-US" dirty="0"/>
              <a:t> </a:t>
            </a:r>
            <a:r>
              <a:rPr lang="en-US" dirty="0" smtClean="0"/>
              <a:t>Feel free to use your </a:t>
            </a:r>
            <a:r>
              <a:rPr lang="en-US" dirty="0" smtClean="0"/>
              <a:t>notes and the handouts we’ve given you </a:t>
            </a:r>
            <a:r>
              <a:rPr lang="en-US" dirty="0" smtClean="0"/>
              <a:t>– this test is “open book”</a:t>
            </a:r>
          </a:p>
          <a:p>
            <a:r>
              <a:rPr lang="en-US" dirty="0" smtClean="0"/>
              <a:t>-----------------------------------------------------------------------------------------------------------------------------</a:t>
            </a:r>
          </a:p>
          <a:p>
            <a:pPr>
              <a:buFont typeface="Arial" pitchFamily="34" charset="0"/>
              <a:buChar char="•"/>
            </a:pPr>
            <a:r>
              <a:rPr lang="en-US" dirty="0"/>
              <a:t> </a:t>
            </a:r>
            <a:r>
              <a:rPr lang="en-US" dirty="0" smtClean="0"/>
              <a:t>Now let’s talk through the questions in the Knowledge Test</a:t>
            </a:r>
          </a:p>
          <a:p>
            <a:pPr>
              <a:buFont typeface="Arial" pitchFamily="34" charset="0"/>
              <a:buChar char="•"/>
            </a:pPr>
            <a:r>
              <a:rPr lang="en-US" dirty="0"/>
              <a:t> </a:t>
            </a:r>
            <a:r>
              <a:rPr lang="en-US" dirty="0" smtClean="0"/>
              <a:t>We can discuss any of the </a:t>
            </a:r>
            <a:r>
              <a:rPr lang="en-US" dirty="0" smtClean="0"/>
              <a:t>answers you disagree with</a:t>
            </a:r>
            <a:endParaRPr lang="en-US" dirty="0" smtClean="0"/>
          </a:p>
          <a:p>
            <a:r>
              <a:rPr lang="en-US" dirty="0" smtClean="0"/>
              <a:t>-----------------------------------------------------------------------------------------------------------------------------</a:t>
            </a:r>
          </a:p>
          <a:p>
            <a:pPr>
              <a:buFont typeface="Arial" pitchFamily="34" charset="0"/>
              <a:buChar char="•"/>
            </a:pPr>
            <a:r>
              <a:rPr lang="en-US" dirty="0"/>
              <a:t> </a:t>
            </a:r>
            <a:r>
              <a:rPr lang="en-US" dirty="0" smtClean="0"/>
              <a:t>Before leaving, please make sure you have filled </a:t>
            </a:r>
            <a:r>
              <a:rPr lang="en-US" dirty="0" smtClean="0"/>
              <a:t>out your RRSS License Application and brought it to the front of the room</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1" y="4459526"/>
            <a:ext cx="6263988" cy="4224814"/>
          </a:xfrm>
        </p:spPr>
        <p:txBody>
          <a:bodyPr>
            <a:normAutofit/>
          </a:bodyPr>
          <a:lstStyle/>
          <a:p>
            <a:pPr>
              <a:buFont typeface="Arial" pitchFamily="34" charset="0"/>
              <a:buChar char="•"/>
            </a:pPr>
            <a:r>
              <a:rPr lang="en-US" dirty="0" smtClean="0"/>
              <a:t> In addition to </a:t>
            </a:r>
            <a:r>
              <a:rPr lang="en-US" dirty="0" smtClean="0"/>
              <a:t>your </a:t>
            </a:r>
            <a:r>
              <a:rPr lang="en-US" dirty="0" smtClean="0"/>
              <a:t>Region’s Rally Director (assuming you have one), you can contact these </a:t>
            </a:r>
            <a:r>
              <a:rPr lang="en-US" dirty="0" smtClean="0"/>
              <a:t>Divisional Road Rally Stewards </a:t>
            </a:r>
            <a:r>
              <a:rPr lang="en-US" dirty="0" smtClean="0"/>
              <a:t>with questions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0" y="4459526"/>
            <a:ext cx="6323176" cy="4224814"/>
          </a:xfrm>
        </p:spPr>
        <p:txBody>
          <a:bodyPr>
            <a:normAutofit/>
          </a:bodyPr>
          <a:lstStyle/>
          <a:p>
            <a:pPr>
              <a:buFont typeface="Arial" pitchFamily="34" charset="0"/>
              <a:buChar char="•"/>
            </a:pPr>
            <a:r>
              <a:rPr lang="en-US" dirty="0" smtClean="0"/>
              <a:t> The Road Rally Board is also available to answer questions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582" y="4459526"/>
            <a:ext cx="6293582" cy="4224814"/>
          </a:xfrm>
        </p:spPr>
        <p:txBody>
          <a:bodyPr>
            <a:normAutofit/>
          </a:bodyPr>
          <a:lstStyle/>
          <a:p>
            <a:pPr>
              <a:buFont typeface="Arial" pitchFamily="34" charset="0"/>
              <a:buChar char="•"/>
            </a:pPr>
            <a:r>
              <a:rPr lang="en-US" dirty="0" smtClean="0"/>
              <a:t> If you need “outside help”, SCCA has provided a small budget which we can use to bring in an experienced  Road Rally Safety Steward</a:t>
            </a:r>
          </a:p>
          <a:p>
            <a:pPr>
              <a:buFont typeface="Arial" pitchFamily="34" charset="0"/>
              <a:buChar char="•"/>
            </a:pPr>
            <a:r>
              <a:rPr lang="en-US" dirty="0"/>
              <a:t> </a:t>
            </a:r>
            <a:r>
              <a:rPr lang="en-US" dirty="0" smtClean="0"/>
              <a:t>Contact Peter Schneider for details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4176" y="4459526"/>
            <a:ext cx="6293582" cy="4224814"/>
          </a:xfrm>
        </p:spPr>
        <p:txBody>
          <a:bodyPr>
            <a:normAutofit/>
          </a:bodyPr>
          <a:lstStyle/>
          <a:p>
            <a:pPr>
              <a:buFont typeface="Arial" pitchFamily="34" charset="0"/>
              <a:buChar char="•"/>
            </a:pPr>
            <a:r>
              <a:rPr lang="en-US" dirty="0" smtClean="0"/>
              <a:t> During the last two years, I’ve been working with Peter Schneider (Peter, raise your hand) and others on the Road Rally Board to update the RRSS Manual and Checklist, as well as to create a Knowledge Test for new Safety Stewards</a:t>
            </a:r>
          </a:p>
          <a:p>
            <a:pPr>
              <a:buFont typeface="Arial" pitchFamily="34" charset="0"/>
              <a:buChar char="•"/>
            </a:pPr>
            <a:r>
              <a:rPr lang="en-US" dirty="0" smtClean="0"/>
              <a:t> We will review </a:t>
            </a:r>
            <a:r>
              <a:rPr lang="en-US" dirty="0" smtClean="0"/>
              <a:t>the </a:t>
            </a:r>
            <a:r>
              <a:rPr lang="en-US" dirty="0" smtClean="0"/>
              <a:t>latest </a:t>
            </a:r>
            <a:r>
              <a:rPr lang="en-US" dirty="0" smtClean="0"/>
              <a:t>versions of those materials </a:t>
            </a:r>
            <a:r>
              <a:rPr lang="en-US" dirty="0" smtClean="0"/>
              <a:t>today</a:t>
            </a:r>
          </a:p>
          <a:p>
            <a:pPr>
              <a:buFont typeface="Arial" pitchFamily="34" charset="0"/>
              <a:buChar char="•"/>
            </a:pPr>
            <a:r>
              <a:rPr lang="en-US" dirty="0"/>
              <a:t> </a:t>
            </a:r>
            <a:r>
              <a:rPr lang="en-US" dirty="0" smtClean="0"/>
              <a:t>There is a lot of overlap between the RRSS Manuals for TSD and GTA types of rallies</a:t>
            </a:r>
          </a:p>
          <a:p>
            <a:pPr>
              <a:buFont typeface="Arial" pitchFamily="34" charset="0"/>
              <a:buChar char="•"/>
            </a:pPr>
            <a:r>
              <a:rPr lang="en-US" dirty="0"/>
              <a:t> </a:t>
            </a:r>
            <a:r>
              <a:rPr lang="en-US" dirty="0" smtClean="0"/>
              <a:t>We will focus primarily on TSD rally safety, but will point out some concerns that are unique to GTA events</a:t>
            </a:r>
          </a:p>
          <a:p>
            <a:pPr>
              <a:buFont typeface="Arial" pitchFamily="34" charset="0"/>
              <a:buChar char="•"/>
            </a:pPr>
            <a:r>
              <a:rPr lang="en-US" dirty="0"/>
              <a:t> </a:t>
            </a:r>
            <a:r>
              <a:rPr lang="en-US" dirty="0" smtClean="0"/>
              <a:t>After reviewing the Manual and the Checklist, and answering all your questions, you will take the Knowledge Test which consists of 25 questions about the material we will have covered</a:t>
            </a:r>
          </a:p>
          <a:p>
            <a:pPr>
              <a:buFont typeface="Arial" pitchFamily="34" charset="0"/>
              <a:buChar char="•"/>
            </a:pPr>
            <a:r>
              <a:rPr lang="en-US" dirty="0"/>
              <a:t> </a:t>
            </a:r>
            <a:r>
              <a:rPr lang="en-US" dirty="0" smtClean="0"/>
              <a:t>After everyone has completed their test, we will talk through all the questions and clarify the best answers</a:t>
            </a:r>
          </a:p>
          <a:p>
            <a:pPr>
              <a:buFont typeface="Arial" pitchFamily="34" charset="0"/>
              <a:buChar char="•"/>
            </a:pPr>
            <a:r>
              <a:rPr lang="en-US" dirty="0" smtClean="0"/>
              <a:t> Having completed this training session and the Knowledge Test, you will </a:t>
            </a:r>
            <a:r>
              <a:rPr lang="en-US" dirty="0" smtClean="0"/>
              <a:t>be ready to become </a:t>
            </a:r>
            <a:r>
              <a:rPr lang="en-US" dirty="0" smtClean="0"/>
              <a:t>licensed Road Rally Safety </a:t>
            </a:r>
            <a:r>
              <a:rPr lang="en-US" dirty="0" smtClean="0"/>
              <a:t>Stewards</a:t>
            </a:r>
          </a:p>
          <a:p>
            <a:pPr>
              <a:buFont typeface="Arial" pitchFamily="34" charset="0"/>
              <a:buChar char="•"/>
            </a:pPr>
            <a:r>
              <a:rPr lang="en-US" dirty="0" smtClean="0"/>
              <a:t> </a:t>
            </a:r>
            <a:r>
              <a:rPr lang="en-US" dirty="0" smtClean="0"/>
              <a:t>Each of you will need to fill out the RRSS License Application form before leaving today</a:t>
            </a:r>
            <a:endParaRPr lang="en-US" dirty="0" smtClean="0"/>
          </a:p>
          <a:p>
            <a:r>
              <a:rPr lang="en-US" dirty="0" smtClean="0"/>
              <a:t>-----------------------------------------------------------------------------------------------------------------------------</a:t>
            </a:r>
          </a:p>
          <a:p>
            <a:pPr>
              <a:buFont typeface="Arial" pitchFamily="34" charset="0"/>
              <a:buChar char="•"/>
            </a:pPr>
            <a:r>
              <a:rPr lang="en-US" dirty="0"/>
              <a:t> </a:t>
            </a:r>
            <a:r>
              <a:rPr lang="en-US" dirty="0" smtClean="0"/>
              <a:t>Any questions about what we will be doing in this session?</a:t>
            </a:r>
          </a:p>
          <a:p>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3738"/>
            <a:ext cx="6259512" cy="3521075"/>
          </a:xfrm>
        </p:spPr>
      </p:sp>
      <p:sp>
        <p:nvSpPr>
          <p:cNvPr id="3" name="Notes Placeholder 2"/>
          <p:cNvSpPr>
            <a:spLocks noGrp="1"/>
          </p:cNvSpPr>
          <p:nvPr>
            <p:ph type="body" idx="1"/>
          </p:nvPr>
        </p:nvSpPr>
        <p:spPr>
          <a:xfrm>
            <a:off x="404447" y="4459526"/>
            <a:ext cx="6293582" cy="4224814"/>
          </a:xfrm>
        </p:spPr>
        <p:txBody>
          <a:bodyPr>
            <a:normAutofit/>
          </a:bodyPr>
          <a:lstStyle/>
          <a:p>
            <a:pPr>
              <a:buFont typeface="Arial" pitchFamily="34" charset="0"/>
              <a:buChar char="•"/>
            </a:pPr>
            <a:r>
              <a:rPr lang="en-US" dirty="0" smtClean="0"/>
              <a:t> As stand-up comics like to say, “I’m here all week”, so </a:t>
            </a:r>
            <a:r>
              <a:rPr lang="en-US" dirty="0" smtClean="0"/>
              <a:t>come see </a:t>
            </a:r>
            <a:r>
              <a:rPr lang="en-US" dirty="0" smtClean="0"/>
              <a:t>me or contact me with your </a:t>
            </a:r>
            <a:r>
              <a:rPr lang="en-US" dirty="0" smtClean="0"/>
              <a:t>questions about the role of Road Rally Safety Stewards</a:t>
            </a:r>
            <a:endParaRPr lang="en-US" dirty="0" smtClean="0"/>
          </a:p>
          <a:p>
            <a:r>
              <a:rPr lang="en-US" dirty="0" smtClean="0"/>
              <a:t>-----------------------------------------------------------------------------------------------------------------------------</a:t>
            </a:r>
          </a:p>
          <a:p>
            <a:pPr>
              <a:buFont typeface="Arial" pitchFamily="34" charset="0"/>
              <a:buChar char="•"/>
            </a:pPr>
            <a:r>
              <a:rPr lang="en-US" dirty="0"/>
              <a:t> </a:t>
            </a:r>
            <a:r>
              <a:rPr lang="en-US" dirty="0" smtClean="0"/>
              <a:t>SCCA asks that you evaluate this session on the Convention App</a:t>
            </a:r>
          </a:p>
          <a:p>
            <a:r>
              <a:rPr lang="en-US" dirty="0" smtClean="0"/>
              <a:t>-----------------------------------------------------------------------------------------------------------------------------</a:t>
            </a:r>
          </a:p>
          <a:p>
            <a:pPr>
              <a:buFont typeface="Arial" pitchFamily="34" charset="0"/>
              <a:buChar char="•"/>
            </a:pPr>
            <a:r>
              <a:rPr lang="en-US" dirty="0"/>
              <a:t> </a:t>
            </a:r>
            <a:r>
              <a:rPr lang="en-US" dirty="0" smtClean="0"/>
              <a:t>My hope is that you found this training session of value, and can put what you learned to work in your </a:t>
            </a:r>
            <a:r>
              <a:rPr lang="en-US" dirty="0" smtClean="0"/>
              <a:t>own Regions</a:t>
            </a:r>
            <a:endParaRPr lang="en-US" dirty="0" smtClean="0"/>
          </a:p>
          <a:p>
            <a:pPr>
              <a:buFont typeface="Arial" pitchFamily="34" charset="0"/>
              <a:buChar char="•"/>
            </a:pPr>
            <a:r>
              <a:rPr lang="en-US" dirty="0"/>
              <a:t> </a:t>
            </a:r>
            <a:r>
              <a:rPr lang="en-US" dirty="0" smtClean="0"/>
              <a:t>I will be presenting this training again on Saturday at 3:30 PM, so let anyone else from your Region who may be interested in becoming a Road Rally safety Steward know about it</a:t>
            </a:r>
          </a:p>
          <a:p>
            <a:pPr>
              <a:buFont typeface="Arial" pitchFamily="34" charset="0"/>
              <a:buChar char="•"/>
            </a:pPr>
            <a:r>
              <a:rPr lang="en-US" dirty="0"/>
              <a:t> </a:t>
            </a:r>
            <a:r>
              <a:rPr lang="en-US" dirty="0" smtClean="0"/>
              <a:t>Thank you all for being here, and enjoy the rest of the Convention!</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1" y="4459526"/>
            <a:ext cx="6283717" cy="4224814"/>
          </a:xfrm>
        </p:spPr>
        <p:txBody>
          <a:bodyPr>
            <a:normAutofit/>
          </a:bodyPr>
          <a:lstStyle/>
          <a:p>
            <a:pPr>
              <a:buFont typeface="Arial" pitchFamily="34" charset="0"/>
              <a:buChar char="•"/>
            </a:pPr>
            <a:r>
              <a:rPr lang="en-US" dirty="0" smtClean="0"/>
              <a:t> These topics outline the Manual content we will cover in this session</a:t>
            </a:r>
          </a:p>
          <a:p>
            <a:pPr>
              <a:buFont typeface="Arial" pitchFamily="34" charset="0"/>
              <a:buChar char="•"/>
            </a:pPr>
            <a:r>
              <a:rPr lang="en-US" dirty="0"/>
              <a:t> </a:t>
            </a:r>
            <a:r>
              <a:rPr lang="en-US" dirty="0" smtClean="0"/>
              <a:t>The first four are the segments into which the TSD </a:t>
            </a:r>
            <a:r>
              <a:rPr lang="en-US" dirty="0" smtClean="0"/>
              <a:t>portion of the Manual </a:t>
            </a:r>
            <a:r>
              <a:rPr lang="en-US" dirty="0" smtClean="0"/>
              <a:t>is divided</a:t>
            </a:r>
          </a:p>
          <a:p>
            <a:pPr>
              <a:buFont typeface="Arial" pitchFamily="34" charset="0"/>
              <a:buChar char="•"/>
            </a:pPr>
            <a:r>
              <a:rPr lang="en-US" dirty="0"/>
              <a:t> </a:t>
            </a:r>
            <a:r>
              <a:rPr lang="en-US" dirty="0" smtClean="0"/>
              <a:t>The next one looks at safety issues which are unique to GTA events</a:t>
            </a:r>
          </a:p>
          <a:p>
            <a:pPr>
              <a:buFont typeface="Arial" pitchFamily="34" charset="0"/>
              <a:buChar char="•"/>
            </a:pPr>
            <a:r>
              <a:rPr lang="en-US" dirty="0"/>
              <a:t> </a:t>
            </a:r>
            <a:r>
              <a:rPr lang="en-US" dirty="0" smtClean="0"/>
              <a:t>The last two topics consist of key things to keep in mind during and after the safety check of a road rally </a:t>
            </a:r>
            <a:r>
              <a:rPr lang="en-US" dirty="0" smtClean="0"/>
              <a:t>event</a:t>
            </a:r>
          </a:p>
          <a:p>
            <a:r>
              <a:rPr lang="en-US" dirty="0" smtClean="0"/>
              <a:t>------------------------------------------------------------------------------------------------------------------------------</a:t>
            </a:r>
            <a:endParaRPr lang="en-US" dirty="0" smtClean="0"/>
          </a:p>
          <a:p>
            <a:pPr>
              <a:buFont typeface="Arial" pitchFamily="34" charset="0"/>
              <a:buChar char="•"/>
            </a:pPr>
            <a:r>
              <a:rPr lang="en-US" dirty="0"/>
              <a:t> </a:t>
            </a:r>
            <a:r>
              <a:rPr lang="en-US" dirty="0" smtClean="0"/>
              <a:t>Please feel free to ask questions at any time during these topics</a:t>
            </a:r>
            <a:r>
              <a:rPr lang="en-US" dirty="0" smtClean="0"/>
              <a:t>!</a:t>
            </a:r>
          </a:p>
          <a:p>
            <a:r>
              <a:rPr lang="en-US" dirty="0" smtClean="0"/>
              <a:t>------------------------------------------------------------------------------------------------------------------------------</a:t>
            </a:r>
          </a:p>
          <a:p>
            <a:pPr>
              <a:buFont typeface="Arial" pitchFamily="34" charset="0"/>
              <a:buChar char="•"/>
            </a:pPr>
            <a:r>
              <a:rPr lang="en-US" dirty="0" smtClean="0"/>
              <a:t> </a:t>
            </a:r>
            <a:r>
              <a:rPr lang="en-US" dirty="0" smtClean="0"/>
              <a:t>As we cover this material, I’m going to use a few terms interchangeably</a:t>
            </a:r>
          </a:p>
          <a:p>
            <a:pPr>
              <a:buFont typeface="Arial" pitchFamily="34" charset="0"/>
              <a:buChar char="•"/>
            </a:pPr>
            <a:r>
              <a:rPr lang="en-US" dirty="0" smtClean="0"/>
              <a:t> </a:t>
            </a:r>
            <a:r>
              <a:rPr lang="en-US" dirty="0" smtClean="0"/>
              <a:t>For our purpose here, consider the words “route” and “course” to mean the same thing – a series of roads upon which the road rally will be run</a:t>
            </a:r>
          </a:p>
          <a:p>
            <a:pPr>
              <a:buFont typeface="Arial" pitchFamily="34" charset="0"/>
              <a:buChar char="•"/>
            </a:pPr>
            <a:r>
              <a:rPr lang="en-US" dirty="0" smtClean="0"/>
              <a:t> </a:t>
            </a:r>
            <a:r>
              <a:rPr lang="en-US" dirty="0" smtClean="0"/>
              <a:t>Also, I may refer to the person(s) with whom the Safety Steward interacts as the </a:t>
            </a:r>
            <a:r>
              <a:rPr lang="en-US" dirty="0" err="1" smtClean="0"/>
              <a:t>Rallymaster</a:t>
            </a:r>
            <a:r>
              <a:rPr lang="en-US" dirty="0" smtClean="0"/>
              <a:t>, the Event Chairman, or the Organizer – this is often the same person, but could be different ones</a:t>
            </a:r>
          </a:p>
          <a:p>
            <a:pPr>
              <a:buFont typeface="Arial" pitchFamily="34" charset="0"/>
              <a:buChar char="•"/>
            </a:pPr>
            <a:r>
              <a:rPr lang="en-US" dirty="0" smtClean="0"/>
              <a:t> </a:t>
            </a:r>
            <a:r>
              <a:rPr lang="en-US" dirty="0" smtClean="0"/>
              <a:t>I have minimized the use of road rally jargon, but for the sake of brevity I will use “CAST” to denote the assigned speed at any point in the rally, and the acronym RRSS for Road Rally Safety Steward</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0" y="4459527"/>
            <a:ext cx="6303447" cy="4779723"/>
          </a:xfrm>
        </p:spPr>
        <p:txBody>
          <a:bodyPr>
            <a:normAutofit fontScale="92500" lnSpcReduction="10000"/>
          </a:bodyPr>
          <a:lstStyle/>
          <a:p>
            <a:pPr>
              <a:buFont typeface="Arial" pitchFamily="34" charset="0"/>
              <a:buChar char="•"/>
            </a:pPr>
            <a:r>
              <a:rPr lang="en-US" dirty="0" smtClean="0"/>
              <a:t> Note that in this and following sections, items are listed in ascending numerical order</a:t>
            </a:r>
          </a:p>
          <a:p>
            <a:pPr>
              <a:buFont typeface="Arial" pitchFamily="34" charset="0"/>
              <a:buChar char="•"/>
            </a:pPr>
            <a:r>
              <a:rPr lang="en-US" dirty="0"/>
              <a:t> </a:t>
            </a:r>
            <a:r>
              <a:rPr lang="en-US" dirty="0" smtClean="0"/>
              <a:t>The numbering system and opening statements parallel those used in the </a:t>
            </a:r>
            <a:r>
              <a:rPr lang="en-US" dirty="0" smtClean="0"/>
              <a:t>Checklist</a:t>
            </a:r>
          </a:p>
          <a:p>
            <a:pPr>
              <a:buFont typeface="Arial" pitchFamily="34" charset="0"/>
              <a:buChar char="•"/>
            </a:pPr>
            <a:r>
              <a:rPr lang="en-US" dirty="0" smtClean="0"/>
              <a:t> </a:t>
            </a:r>
            <a:r>
              <a:rPr lang="en-US" dirty="0" smtClean="0"/>
              <a:t>You can follow along in the Manual as we work through these topics, or just make notes on your handout</a:t>
            </a:r>
            <a:endParaRPr lang="en-US" dirty="0" smtClean="0"/>
          </a:p>
          <a:p>
            <a:r>
              <a:rPr lang="en-US" dirty="0" smtClean="0"/>
              <a:t>--------------------------------------------------------------------------------------------------------------------------------------------</a:t>
            </a:r>
            <a:endParaRPr lang="en-US" dirty="0" smtClean="0"/>
          </a:p>
          <a:p>
            <a:r>
              <a:rPr lang="en-US" dirty="0" smtClean="0"/>
              <a:t>#1 </a:t>
            </a:r>
          </a:p>
          <a:p>
            <a:pPr>
              <a:buFont typeface="Arial" pitchFamily="34" charset="0"/>
              <a:buChar char="•"/>
            </a:pPr>
            <a:r>
              <a:rPr lang="en-US" dirty="0" smtClean="0"/>
              <a:t>All </a:t>
            </a:r>
            <a:r>
              <a:rPr lang="en-US" dirty="0" smtClean="0"/>
              <a:t>speeds should be at or below posted limits , because we compete on open public roads</a:t>
            </a:r>
          </a:p>
          <a:p>
            <a:pPr>
              <a:buFont typeface="Arial" pitchFamily="34" charset="0"/>
              <a:buChar char="•"/>
            </a:pPr>
            <a:r>
              <a:rPr lang="en-US" dirty="0"/>
              <a:t> </a:t>
            </a:r>
            <a:r>
              <a:rPr lang="en-US" dirty="0" smtClean="0"/>
              <a:t>A Transit Zone or a Free Zone is often a better way to handle areas with frequent speed limit changes since they allow competitors to drive with </a:t>
            </a:r>
            <a:r>
              <a:rPr lang="en-US" dirty="0" smtClean="0"/>
              <a:t>traffic and adjust their time at the end of the Zone</a:t>
            </a:r>
            <a:endParaRPr lang="en-US" dirty="0" smtClean="0"/>
          </a:p>
          <a:p>
            <a:pPr>
              <a:buFont typeface="Arial" pitchFamily="34" charset="0"/>
              <a:buChar char="•"/>
            </a:pPr>
            <a:r>
              <a:rPr lang="en-US" dirty="0"/>
              <a:t> </a:t>
            </a:r>
            <a:r>
              <a:rPr lang="en-US" dirty="0" smtClean="0"/>
              <a:t>A short portion of route with a significantly lower speed limit can be handled with a </a:t>
            </a:r>
            <a:r>
              <a:rPr lang="en-US" dirty="0" smtClean="0"/>
              <a:t>Pause over a distance, </a:t>
            </a:r>
            <a:r>
              <a:rPr lang="en-US" dirty="0" smtClean="0"/>
              <a:t>a Transit or Free Zone, or by using a CAST which is at or below that lower limit</a:t>
            </a:r>
          </a:p>
          <a:p>
            <a:r>
              <a:rPr lang="en-US" dirty="0" smtClean="0"/>
              <a:t>--------------------------------------------------------------------------------------------------------------------------------------------</a:t>
            </a:r>
            <a:endParaRPr lang="en-US" dirty="0" smtClean="0"/>
          </a:p>
          <a:p>
            <a:r>
              <a:rPr lang="en-US" dirty="0" smtClean="0"/>
              <a:t>#2</a:t>
            </a:r>
          </a:p>
          <a:p>
            <a:pPr>
              <a:buFont typeface="Arial" pitchFamily="34" charset="0"/>
              <a:buChar char="•"/>
            </a:pPr>
            <a:r>
              <a:rPr lang="en-US" dirty="0" smtClean="0"/>
              <a:t> </a:t>
            </a:r>
            <a:r>
              <a:rPr lang="en-US" dirty="0" smtClean="0"/>
              <a:t>Look carefully at road conditions when evaluating the suitability of speeds </a:t>
            </a:r>
            <a:r>
              <a:rPr lang="en-US" dirty="0" smtClean="0"/>
              <a:t>selected</a:t>
            </a:r>
            <a:endParaRPr lang="en-US" dirty="0" smtClean="0"/>
          </a:p>
          <a:p>
            <a:pPr>
              <a:buFont typeface="Arial" pitchFamily="34" charset="0"/>
              <a:buChar char="•"/>
            </a:pPr>
            <a:r>
              <a:rPr lang="en-US" dirty="0"/>
              <a:t> </a:t>
            </a:r>
            <a:r>
              <a:rPr lang="en-US" dirty="0" smtClean="0"/>
              <a:t>If there are sharp curves, big potholes, railroad tracks, or narrow shoulders with a drop-off, suggest a Free Zone or Transit Zone, or a Pause over a specific distance</a:t>
            </a:r>
          </a:p>
          <a:p>
            <a:pPr>
              <a:buFont typeface="Arial" pitchFamily="34" charset="0"/>
              <a:buChar char="•"/>
            </a:pPr>
            <a:r>
              <a:rPr lang="en-US" dirty="0" smtClean="0"/>
              <a:t> Also request that the </a:t>
            </a:r>
            <a:r>
              <a:rPr lang="en-US" dirty="0" err="1" smtClean="0"/>
              <a:t>Rallymaster</a:t>
            </a:r>
            <a:r>
              <a:rPr lang="en-US" dirty="0" smtClean="0"/>
              <a:t> include cautions in the Route Instructions</a:t>
            </a:r>
          </a:p>
          <a:p>
            <a:pPr>
              <a:buFont typeface="Arial" pitchFamily="34" charset="0"/>
              <a:buChar char="•"/>
            </a:pPr>
            <a:r>
              <a:rPr lang="en-US" dirty="0"/>
              <a:t> </a:t>
            </a:r>
            <a:r>
              <a:rPr lang="en-US" dirty="0" smtClean="0"/>
              <a:t>Keep in mind the likely weather conditions on the day of the rally</a:t>
            </a:r>
          </a:p>
          <a:p>
            <a:pPr>
              <a:buFont typeface="Arial" pitchFamily="34" charset="0"/>
              <a:buChar char="•"/>
            </a:pPr>
            <a:r>
              <a:rPr lang="en-US" dirty="0"/>
              <a:t> </a:t>
            </a:r>
            <a:r>
              <a:rPr lang="en-US" dirty="0" smtClean="0"/>
              <a:t>If rain, snow or fog are likely, provision should be made for Emergency Speeds</a:t>
            </a:r>
          </a:p>
          <a:p>
            <a:r>
              <a:rPr lang="en-US" dirty="0" smtClean="0"/>
              <a:t>--------------------------------------------------------------------------------------------------------------------------------------------</a:t>
            </a:r>
            <a:endParaRPr lang="en-US" dirty="0" smtClean="0"/>
          </a:p>
          <a:p>
            <a:r>
              <a:rPr lang="en-US" dirty="0" smtClean="0"/>
              <a:t>#3</a:t>
            </a:r>
          </a:p>
          <a:p>
            <a:pPr>
              <a:buFont typeface="Arial" pitchFamily="34" charset="0"/>
              <a:buChar char="•"/>
            </a:pPr>
            <a:r>
              <a:rPr lang="en-US" dirty="0" smtClean="0"/>
              <a:t> </a:t>
            </a:r>
            <a:r>
              <a:rPr lang="en-US" dirty="0" smtClean="0"/>
              <a:t>Stops cost competitors time, so use a Pause if they can’t regain it without </a:t>
            </a:r>
            <a:r>
              <a:rPr lang="en-US" dirty="0" smtClean="0"/>
              <a:t>driving dangerously</a:t>
            </a:r>
            <a:endParaRPr lang="en-US" dirty="0" smtClean="0"/>
          </a:p>
          <a:p>
            <a:pPr>
              <a:buFont typeface="Arial" pitchFamily="34" charset="0"/>
              <a:buChar char="•"/>
            </a:pPr>
            <a:r>
              <a:rPr lang="en-US" dirty="0"/>
              <a:t> </a:t>
            </a:r>
            <a:r>
              <a:rPr lang="en-US" dirty="0" smtClean="0"/>
              <a:t>Be sure that Transit Zones are timed to allow for all traffic signals </a:t>
            </a:r>
            <a:r>
              <a:rPr lang="en-US" dirty="0" smtClean="0"/>
              <a:t>at their maximum </a:t>
            </a:r>
            <a:r>
              <a:rPr lang="en-US" dirty="0" smtClean="0"/>
              <a:t>duration</a:t>
            </a:r>
          </a:p>
          <a:p>
            <a:pPr>
              <a:buFont typeface="Arial" pitchFamily="34" charset="0"/>
              <a:buChar char="•"/>
            </a:pPr>
            <a:r>
              <a:rPr lang="en-US" dirty="0"/>
              <a:t> </a:t>
            </a:r>
            <a:r>
              <a:rPr lang="en-US" dirty="0" smtClean="0"/>
              <a:t>If there are many turns and stops in a short distance, the CAST may need to be reduced</a:t>
            </a:r>
          </a:p>
          <a:p>
            <a:r>
              <a:rPr lang="en-US" dirty="0" smtClean="0"/>
              <a:t>--------------------------------------------------------------------------------------------------------------------------------------------</a:t>
            </a:r>
            <a:endParaRPr lang="en-US" dirty="0" smtClean="0"/>
          </a:p>
          <a:p>
            <a:r>
              <a:rPr lang="en-US" dirty="0" smtClean="0"/>
              <a:t>#4 </a:t>
            </a:r>
          </a:p>
          <a:p>
            <a:pPr>
              <a:buFont typeface="Arial" pitchFamily="34" charset="0"/>
              <a:buChar char="•"/>
            </a:pPr>
            <a:r>
              <a:rPr lang="en-US" dirty="0" smtClean="0"/>
              <a:t>“</a:t>
            </a:r>
            <a:r>
              <a:rPr lang="en-US" dirty="0" smtClean="0"/>
              <a:t>Brisk” speeds are those very close to the posted limit, or which are challenging for the average driver in an average vehicle on a given road</a:t>
            </a:r>
          </a:p>
          <a:p>
            <a:pPr>
              <a:buFont typeface="Arial" pitchFamily="34" charset="0"/>
              <a:buChar char="•"/>
            </a:pPr>
            <a:r>
              <a:rPr lang="en-US" dirty="0"/>
              <a:t> </a:t>
            </a:r>
            <a:r>
              <a:rPr lang="en-US" dirty="0" smtClean="0"/>
              <a:t>“Brisk” speeds </a:t>
            </a:r>
            <a:r>
              <a:rPr lang="en-US" u="sng" dirty="0" smtClean="0"/>
              <a:t>may</a:t>
            </a:r>
            <a:r>
              <a:rPr lang="en-US" dirty="0" smtClean="0"/>
              <a:t> </a:t>
            </a:r>
            <a:r>
              <a:rPr lang="en-US" u="sng" dirty="0" smtClean="0"/>
              <a:t>only</a:t>
            </a:r>
            <a:r>
              <a:rPr lang="en-US" dirty="0" smtClean="0"/>
              <a:t> be used in areas without homes or local traffic at the time of the rally</a:t>
            </a:r>
          </a:p>
          <a:p>
            <a:pPr>
              <a:buFont typeface="Arial" pitchFamily="34" charset="0"/>
              <a:buChar char="•"/>
            </a:pPr>
            <a:r>
              <a:rPr lang="en-US" dirty="0"/>
              <a:t> </a:t>
            </a:r>
            <a:r>
              <a:rPr lang="en-US" dirty="0" smtClean="0"/>
              <a:t>There </a:t>
            </a:r>
            <a:r>
              <a:rPr lang="en-US" u="sng" dirty="0" smtClean="0"/>
              <a:t>must</a:t>
            </a:r>
            <a:r>
              <a:rPr lang="en-US" dirty="0" smtClean="0"/>
              <a:t> </a:t>
            </a:r>
            <a:r>
              <a:rPr lang="en-US" u="sng" dirty="0" smtClean="0"/>
              <a:t>not</a:t>
            </a:r>
            <a:r>
              <a:rPr lang="en-US" dirty="0" smtClean="0"/>
              <a:t> be any opposing or cross rally traffic in a section where “brisk” speed is used</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582" y="4459526"/>
            <a:ext cx="6333040" cy="4224814"/>
          </a:xfrm>
        </p:spPr>
        <p:txBody>
          <a:bodyPr>
            <a:normAutofit/>
          </a:bodyPr>
          <a:lstStyle/>
          <a:p>
            <a:r>
              <a:rPr lang="en-US" dirty="0" smtClean="0"/>
              <a:t>#5 </a:t>
            </a:r>
          </a:p>
          <a:p>
            <a:pPr>
              <a:buFont typeface="Arial" pitchFamily="34" charset="0"/>
              <a:buChar char="•"/>
            </a:pPr>
            <a:r>
              <a:rPr lang="en-US" dirty="0" smtClean="0"/>
              <a:t>Traffic </a:t>
            </a:r>
            <a:r>
              <a:rPr lang="en-US" dirty="0" smtClean="0"/>
              <a:t>can often be a problem if not planned for</a:t>
            </a:r>
          </a:p>
          <a:p>
            <a:pPr>
              <a:buFont typeface="Arial" pitchFamily="34" charset="0"/>
              <a:buChar char="•"/>
            </a:pPr>
            <a:r>
              <a:rPr lang="en-US" dirty="0"/>
              <a:t> </a:t>
            </a:r>
            <a:r>
              <a:rPr lang="en-US" dirty="0" smtClean="0"/>
              <a:t>This is why it is best to perform the safety check on the same day </a:t>
            </a:r>
            <a:r>
              <a:rPr lang="en-US" dirty="0" smtClean="0"/>
              <a:t>of week and </a:t>
            </a:r>
            <a:r>
              <a:rPr lang="en-US" dirty="0" smtClean="0"/>
              <a:t>time </a:t>
            </a:r>
            <a:r>
              <a:rPr lang="en-US" dirty="0" smtClean="0"/>
              <a:t>as </a:t>
            </a:r>
            <a:r>
              <a:rPr lang="en-US" dirty="0" smtClean="0"/>
              <a:t>the rally</a:t>
            </a:r>
          </a:p>
          <a:p>
            <a:pPr>
              <a:buFont typeface="Arial" pitchFamily="34" charset="0"/>
              <a:buChar char="•"/>
            </a:pPr>
            <a:r>
              <a:rPr lang="en-US" dirty="0"/>
              <a:t> </a:t>
            </a:r>
            <a:r>
              <a:rPr lang="en-US" dirty="0" smtClean="0"/>
              <a:t>Discuss how the </a:t>
            </a:r>
            <a:r>
              <a:rPr lang="en-US" dirty="0" smtClean="0"/>
              <a:t>Event Chairman </a:t>
            </a:r>
            <a:r>
              <a:rPr lang="en-US" dirty="0" smtClean="0"/>
              <a:t>plans to handle unforeseen traffic </a:t>
            </a:r>
            <a:r>
              <a:rPr lang="en-US" dirty="0" smtClean="0"/>
              <a:t>problems (discard leg?)</a:t>
            </a:r>
            <a:endParaRPr lang="en-US" dirty="0" smtClean="0"/>
          </a:p>
          <a:p>
            <a:r>
              <a:rPr lang="en-US" dirty="0" smtClean="0"/>
              <a:t>---------------------------------------------------------------------------------------------------------------------------------</a:t>
            </a:r>
            <a:endParaRPr lang="en-US" dirty="0" smtClean="0"/>
          </a:p>
          <a:p>
            <a:r>
              <a:rPr lang="en-US" dirty="0" smtClean="0"/>
              <a:t>#6 </a:t>
            </a:r>
          </a:p>
          <a:p>
            <a:pPr>
              <a:buFont typeface="Arial" pitchFamily="34" charset="0"/>
              <a:buChar char="•"/>
            </a:pPr>
            <a:r>
              <a:rPr lang="en-US" dirty="0" smtClean="0"/>
              <a:t>Pauses </a:t>
            </a:r>
            <a:r>
              <a:rPr lang="en-US" dirty="0" smtClean="0"/>
              <a:t>may be needed in locations other than those we have already noted</a:t>
            </a:r>
          </a:p>
          <a:p>
            <a:pPr>
              <a:buFont typeface="Arial" pitchFamily="34" charset="0"/>
              <a:buChar char="•"/>
            </a:pPr>
            <a:r>
              <a:rPr lang="en-US" dirty="0"/>
              <a:t> </a:t>
            </a:r>
            <a:r>
              <a:rPr lang="en-US" dirty="0" smtClean="0"/>
              <a:t>One particular place is a left turn before a Control – opposing traffic could make it impossible for a competitor to be on time safely without a Pause</a:t>
            </a:r>
          </a:p>
          <a:p>
            <a:r>
              <a:rPr lang="en-US" dirty="0" smtClean="0"/>
              <a:t>---------------------------------------------------------------------------------------------------------------------------------</a:t>
            </a:r>
            <a:endParaRPr lang="en-US" dirty="0" smtClean="0"/>
          </a:p>
          <a:p>
            <a:r>
              <a:rPr lang="en-US" dirty="0" smtClean="0"/>
              <a:t>#7 </a:t>
            </a:r>
          </a:p>
          <a:p>
            <a:pPr>
              <a:buFont typeface="Arial" pitchFamily="34" charset="0"/>
              <a:buChar char="•"/>
            </a:pPr>
            <a:r>
              <a:rPr lang="en-US" dirty="0" smtClean="0"/>
              <a:t>Be </a:t>
            </a:r>
            <a:r>
              <a:rPr lang="en-US" dirty="0" smtClean="0"/>
              <a:t>sure competitors will have at </a:t>
            </a:r>
            <a:r>
              <a:rPr lang="en-US" u="sng" dirty="0" smtClean="0"/>
              <a:t>least</a:t>
            </a:r>
            <a:r>
              <a:rPr lang="en-US" dirty="0" smtClean="0"/>
              <a:t> five minutes for calculation at the end of the odometer calibration check, even if they have to stop at all traffic signals</a:t>
            </a:r>
          </a:p>
          <a:p>
            <a:r>
              <a:rPr lang="en-US" dirty="0" smtClean="0"/>
              <a:t>---------------------------------------------------------------------------------------------------------------------------------</a:t>
            </a:r>
            <a:endParaRPr lang="en-US" dirty="0" smtClean="0"/>
          </a:p>
          <a:p>
            <a:r>
              <a:rPr lang="en-US" dirty="0" smtClean="0"/>
              <a:t>#8 </a:t>
            </a:r>
          </a:p>
          <a:p>
            <a:pPr>
              <a:buFont typeface="Arial" pitchFamily="34" charset="0"/>
              <a:buChar char="•"/>
            </a:pPr>
            <a:r>
              <a:rPr lang="en-US" dirty="0" smtClean="0"/>
              <a:t>The </a:t>
            </a:r>
            <a:r>
              <a:rPr lang="en-US" dirty="0" smtClean="0"/>
              <a:t>procedure for Time Allowances should be clearly explained in the General Instructions </a:t>
            </a:r>
          </a:p>
          <a:p>
            <a:pPr>
              <a:buFont typeface="Arial" pitchFamily="34" charset="0"/>
              <a:buChar char="•"/>
            </a:pPr>
            <a:r>
              <a:rPr lang="en-US" dirty="0" smtClean="0"/>
              <a:t> Use of Time Allowances </a:t>
            </a:r>
            <a:r>
              <a:rPr lang="en-US" u="sng" dirty="0" smtClean="0"/>
              <a:t>must</a:t>
            </a:r>
            <a:r>
              <a:rPr lang="en-US" dirty="0" smtClean="0"/>
              <a:t> </a:t>
            </a:r>
            <a:r>
              <a:rPr lang="en-US" u="sng" dirty="0" smtClean="0"/>
              <a:t>not</a:t>
            </a:r>
            <a:r>
              <a:rPr lang="en-US" dirty="0" smtClean="0"/>
              <a:t> incur a penalty in any SCCA Road Rally </a:t>
            </a:r>
            <a:r>
              <a:rPr lang="en-US" dirty="0" smtClean="0"/>
              <a:t>event (2019 RRR update)</a:t>
            </a:r>
            <a:endParaRPr lang="en-US" dirty="0" smtClean="0"/>
          </a:p>
          <a:p>
            <a:pPr>
              <a:buFont typeface="Arial" pitchFamily="34" charset="0"/>
              <a:buChar char="•"/>
            </a:pPr>
            <a:r>
              <a:rPr lang="en-US" dirty="0"/>
              <a:t> </a:t>
            </a:r>
            <a:r>
              <a:rPr lang="en-US" dirty="0" smtClean="0"/>
              <a:t>Our goal is to prevent competitors from </a:t>
            </a:r>
            <a:r>
              <a:rPr lang="en-US" dirty="0" smtClean="0"/>
              <a:t>speeding and endangering themselves or others</a:t>
            </a:r>
            <a:endParaRPr lang="en-US" dirty="0" smtClean="0"/>
          </a:p>
          <a:p>
            <a:r>
              <a:rPr lang="en-US" dirty="0" smtClean="0"/>
              <a:t>---------------------------------------------------------------------------------------------------------------------------------</a:t>
            </a:r>
            <a:endParaRPr lang="en-US" dirty="0" smtClean="0"/>
          </a:p>
          <a:p>
            <a:pPr>
              <a:buFont typeface="Arial" pitchFamily="34" charset="0"/>
              <a:buChar char="•"/>
            </a:pPr>
            <a:r>
              <a:rPr lang="en-US" dirty="0"/>
              <a:t> </a:t>
            </a:r>
            <a:r>
              <a:rPr lang="en-US" dirty="0" smtClean="0"/>
              <a:t>What questions do you have about Speeds?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4718" y="4459526"/>
            <a:ext cx="6323176" cy="4224814"/>
          </a:xfrm>
        </p:spPr>
        <p:txBody>
          <a:bodyPr>
            <a:normAutofit/>
          </a:bodyPr>
          <a:lstStyle/>
          <a:p>
            <a:r>
              <a:rPr lang="en-US" dirty="0" smtClean="0"/>
              <a:t>#9 </a:t>
            </a:r>
          </a:p>
          <a:p>
            <a:pPr>
              <a:buFont typeface="Arial" pitchFamily="34" charset="0"/>
              <a:buChar char="•"/>
            </a:pPr>
            <a:r>
              <a:rPr lang="en-US" dirty="0" smtClean="0"/>
              <a:t>High </a:t>
            </a:r>
            <a:r>
              <a:rPr lang="en-US" dirty="0" smtClean="0"/>
              <a:t>CASTs can be difficult or dangerous to maintain in heavy traffic</a:t>
            </a:r>
          </a:p>
          <a:p>
            <a:pPr>
              <a:buFont typeface="Arial" pitchFamily="34" charset="0"/>
              <a:buChar char="•"/>
            </a:pPr>
            <a:r>
              <a:rPr lang="en-US" dirty="0"/>
              <a:t> </a:t>
            </a:r>
            <a:r>
              <a:rPr lang="en-US" dirty="0" smtClean="0"/>
              <a:t>Low CASTs can delay non-rally traffic, potentially angering local motorists</a:t>
            </a:r>
          </a:p>
          <a:p>
            <a:r>
              <a:rPr lang="en-US" dirty="0" smtClean="0"/>
              <a:t>-------------------------------------------------------------------------------------------------------------------------------</a:t>
            </a:r>
          </a:p>
          <a:p>
            <a:r>
              <a:rPr lang="en-US" dirty="0" smtClean="0"/>
              <a:t>#10 </a:t>
            </a:r>
          </a:p>
          <a:p>
            <a:pPr>
              <a:buFont typeface="Arial" pitchFamily="34" charset="0"/>
              <a:buChar char="•"/>
            </a:pPr>
            <a:r>
              <a:rPr lang="en-US" dirty="0" smtClean="0"/>
              <a:t>If </a:t>
            </a:r>
            <a:r>
              <a:rPr lang="en-US" dirty="0" smtClean="0"/>
              <a:t>there is an area with sufficient traffic to make it difficult to maintain CAST without holding up or alarming local residents, it should be a Transit Zone or Free Zone</a:t>
            </a:r>
          </a:p>
          <a:p>
            <a:r>
              <a:rPr lang="en-US" dirty="0" smtClean="0"/>
              <a:t>-------------------------------------------------------------------------------------------------------------------------------</a:t>
            </a:r>
          </a:p>
          <a:p>
            <a:r>
              <a:rPr lang="en-US" dirty="0" smtClean="0"/>
              <a:t>#11 </a:t>
            </a:r>
          </a:p>
          <a:p>
            <a:pPr>
              <a:buFont typeface="Arial" pitchFamily="34" charset="0"/>
              <a:buChar char="•"/>
            </a:pPr>
            <a:r>
              <a:rPr lang="en-US" dirty="0" smtClean="0"/>
              <a:t>Whenever </a:t>
            </a:r>
            <a:r>
              <a:rPr lang="en-US" dirty="0" smtClean="0"/>
              <a:t>possible, the end of Transit and Free Zones should be away from </a:t>
            </a:r>
            <a:r>
              <a:rPr lang="en-US" dirty="0" smtClean="0"/>
              <a:t>homes or businesses</a:t>
            </a:r>
            <a:endParaRPr lang="en-US" dirty="0" smtClean="0"/>
          </a:p>
          <a:p>
            <a:pPr>
              <a:buFont typeface="Arial" pitchFamily="34" charset="0"/>
              <a:buChar char="•"/>
            </a:pPr>
            <a:r>
              <a:rPr lang="en-US" dirty="0" smtClean="0"/>
              <a:t> Be sure there is room for the number of cars expected to congregate without causing a safety or public relations problem</a:t>
            </a:r>
          </a:p>
          <a:p>
            <a:r>
              <a:rPr lang="en-US" dirty="0" smtClean="0"/>
              <a:t>-------------------------------------------------------------------------------------------------------------------------------</a:t>
            </a:r>
          </a:p>
          <a:p>
            <a:r>
              <a:rPr lang="en-US" dirty="0" smtClean="0"/>
              <a:t>#12 </a:t>
            </a:r>
          </a:p>
          <a:p>
            <a:pPr>
              <a:buFont typeface="Arial" pitchFamily="34" charset="0"/>
              <a:buChar char="•"/>
            </a:pPr>
            <a:r>
              <a:rPr lang="en-US" dirty="0" smtClean="0"/>
              <a:t>Retracing </a:t>
            </a:r>
            <a:r>
              <a:rPr lang="en-US" dirty="0" smtClean="0"/>
              <a:t>a route past homes and businesses may be asking for trouble</a:t>
            </a:r>
          </a:p>
          <a:p>
            <a:pPr>
              <a:buFont typeface="Arial" pitchFamily="34" charset="0"/>
              <a:buChar char="•"/>
            </a:pPr>
            <a:r>
              <a:rPr lang="en-US" dirty="0"/>
              <a:t> </a:t>
            </a:r>
            <a:r>
              <a:rPr lang="en-US" dirty="0" smtClean="0"/>
              <a:t>In remote areas, people are often unhappy when increased traffic passes their homes</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94582" y="4459526"/>
            <a:ext cx="6313311" cy="4224814"/>
          </a:xfrm>
        </p:spPr>
        <p:txBody>
          <a:bodyPr>
            <a:normAutofit/>
          </a:bodyPr>
          <a:lstStyle/>
          <a:p>
            <a:r>
              <a:rPr lang="en-US" dirty="0" smtClean="0"/>
              <a:t>#13 </a:t>
            </a:r>
          </a:p>
          <a:p>
            <a:pPr>
              <a:buFont typeface="Arial" pitchFamily="34" charset="0"/>
              <a:buChar char="•"/>
            </a:pPr>
            <a:r>
              <a:rPr lang="en-US" dirty="0" smtClean="0"/>
              <a:t>Observe </a:t>
            </a:r>
            <a:r>
              <a:rPr lang="en-US" dirty="0" smtClean="0"/>
              <a:t>areas along the route where </a:t>
            </a:r>
            <a:r>
              <a:rPr lang="en-US" dirty="0"/>
              <a:t>c</a:t>
            </a:r>
            <a:r>
              <a:rPr lang="en-US" dirty="0" smtClean="0"/>
              <a:t>hildren may play on or near the road during the rally</a:t>
            </a:r>
          </a:p>
          <a:p>
            <a:pPr>
              <a:buFont typeface="Arial" pitchFamily="34" charset="0"/>
              <a:buChar char="•"/>
            </a:pPr>
            <a:r>
              <a:rPr lang="en-US" dirty="0"/>
              <a:t> </a:t>
            </a:r>
            <a:r>
              <a:rPr lang="en-US" dirty="0" smtClean="0"/>
              <a:t>This should be taken into consideration when laying out the route and setting CASTs</a:t>
            </a:r>
          </a:p>
          <a:p>
            <a:r>
              <a:rPr lang="en-US" dirty="0" smtClean="0"/>
              <a:t>------------------------------------------------------------------------------------------------------------------------------</a:t>
            </a:r>
          </a:p>
          <a:p>
            <a:r>
              <a:rPr lang="en-US" dirty="0" smtClean="0"/>
              <a:t>#14 </a:t>
            </a:r>
          </a:p>
          <a:p>
            <a:pPr>
              <a:buFont typeface="Arial" pitchFamily="34" charset="0"/>
              <a:buChar char="•"/>
            </a:pPr>
            <a:r>
              <a:rPr lang="en-US" dirty="0" smtClean="0"/>
              <a:t>“</a:t>
            </a:r>
            <a:r>
              <a:rPr lang="en-US" dirty="0" smtClean="0"/>
              <a:t>Car breaker” roads should be avoided</a:t>
            </a:r>
          </a:p>
          <a:p>
            <a:pPr>
              <a:buFont typeface="Arial" pitchFamily="34" charset="0"/>
              <a:buChar char="•"/>
            </a:pPr>
            <a:r>
              <a:rPr lang="en-US" dirty="0"/>
              <a:t> </a:t>
            </a:r>
            <a:r>
              <a:rPr lang="en-US" dirty="0" smtClean="0"/>
              <a:t>If a rough section of road is necessary, it should be traversed slowly (lower CAST)</a:t>
            </a:r>
          </a:p>
          <a:p>
            <a:pPr>
              <a:buFont typeface="Arial" pitchFamily="34" charset="0"/>
              <a:buChar char="•"/>
            </a:pPr>
            <a:r>
              <a:rPr lang="en-US" dirty="0"/>
              <a:t> </a:t>
            </a:r>
            <a:r>
              <a:rPr lang="en-US" dirty="0" smtClean="0"/>
              <a:t>The event flyer and General Instructions should accurately reflect the nature of the roads used</a:t>
            </a:r>
          </a:p>
          <a:p>
            <a:r>
              <a:rPr lang="en-US" dirty="0" smtClean="0"/>
              <a:t>------------------------------------------------------------------------------------------------------------------------------</a:t>
            </a:r>
          </a:p>
          <a:p>
            <a:pPr>
              <a:buFont typeface="Arial" pitchFamily="34" charset="0"/>
              <a:buChar char="•"/>
            </a:pPr>
            <a:r>
              <a:rPr lang="en-US" dirty="0"/>
              <a:t> </a:t>
            </a:r>
            <a:r>
              <a:rPr lang="en-US" dirty="0" smtClean="0"/>
              <a:t>What questions do you have about the Route or Course?</a:t>
            </a:r>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4447" y="4459526"/>
            <a:ext cx="6323176" cy="4224814"/>
          </a:xfrm>
        </p:spPr>
        <p:txBody>
          <a:bodyPr>
            <a:normAutofit/>
          </a:bodyPr>
          <a:lstStyle/>
          <a:p>
            <a:r>
              <a:rPr lang="en-US" dirty="0" smtClean="0"/>
              <a:t>#15 </a:t>
            </a:r>
          </a:p>
          <a:p>
            <a:pPr>
              <a:buFont typeface="Arial" pitchFamily="34" charset="0"/>
              <a:buChar char="•"/>
            </a:pPr>
            <a:r>
              <a:rPr lang="en-US" dirty="0" smtClean="0"/>
              <a:t>Controls </a:t>
            </a:r>
            <a:r>
              <a:rPr lang="en-US" dirty="0" smtClean="0"/>
              <a:t>should be located as far away from local residents as possible</a:t>
            </a:r>
          </a:p>
          <a:p>
            <a:pPr>
              <a:buFont typeface="Arial" pitchFamily="34" charset="0"/>
              <a:buChar char="•"/>
            </a:pPr>
            <a:r>
              <a:rPr lang="en-US" dirty="0"/>
              <a:t> </a:t>
            </a:r>
            <a:r>
              <a:rPr lang="en-US" dirty="0" smtClean="0"/>
              <a:t>If located near a home or open business, the people should be contacted to let them know what is happening when the control is open</a:t>
            </a:r>
          </a:p>
          <a:p>
            <a:pPr>
              <a:buFont typeface="Arial" pitchFamily="34" charset="0"/>
              <a:buChar char="•"/>
            </a:pPr>
            <a:r>
              <a:rPr lang="en-US" dirty="0"/>
              <a:t> </a:t>
            </a:r>
            <a:r>
              <a:rPr lang="en-US" dirty="0" smtClean="0"/>
              <a:t>If located near an intersection, be sure a competitor can safely enter it on time even if there is opposing traffic</a:t>
            </a:r>
          </a:p>
          <a:p>
            <a:r>
              <a:rPr lang="en-US" dirty="0" smtClean="0"/>
              <a:t>-------------------------------------------------------------------------------------------------------------------------------</a:t>
            </a:r>
          </a:p>
          <a:p>
            <a:r>
              <a:rPr lang="en-US" dirty="0" smtClean="0"/>
              <a:t>#16 </a:t>
            </a:r>
          </a:p>
          <a:p>
            <a:pPr>
              <a:buFont typeface="Arial" pitchFamily="34" charset="0"/>
              <a:buChar char="•"/>
            </a:pPr>
            <a:r>
              <a:rPr lang="en-US" dirty="0" smtClean="0"/>
              <a:t>Controls </a:t>
            </a:r>
            <a:r>
              <a:rPr lang="en-US" dirty="0" smtClean="0"/>
              <a:t>on freeways and freeway exit ramps </a:t>
            </a:r>
            <a:r>
              <a:rPr lang="en-US" u="sng" dirty="0" smtClean="0"/>
              <a:t>must</a:t>
            </a:r>
            <a:r>
              <a:rPr lang="en-US" dirty="0" smtClean="0"/>
              <a:t> </a:t>
            </a:r>
            <a:r>
              <a:rPr lang="en-US" u="sng" dirty="0" smtClean="0"/>
              <a:t>not</a:t>
            </a:r>
            <a:r>
              <a:rPr lang="en-US" dirty="0" smtClean="0"/>
              <a:t> be used; they are inherently unsafe</a:t>
            </a:r>
          </a:p>
          <a:p>
            <a:r>
              <a:rPr lang="en-US" dirty="0" smtClean="0"/>
              <a:t>-------------------------------------------------------------------------------------------------------------------------------</a:t>
            </a:r>
          </a:p>
          <a:p>
            <a:r>
              <a:rPr lang="en-US" dirty="0" smtClean="0"/>
              <a:t>#17 </a:t>
            </a:r>
          </a:p>
          <a:p>
            <a:pPr>
              <a:buFont typeface="Arial" pitchFamily="34" charset="0"/>
              <a:buChar char="•"/>
            </a:pPr>
            <a:r>
              <a:rPr lang="en-US" dirty="0" smtClean="0"/>
              <a:t>Controls </a:t>
            </a:r>
            <a:r>
              <a:rPr lang="en-US" dirty="0" smtClean="0"/>
              <a:t>should not be located too close to stop signs or other traffic control devices</a:t>
            </a:r>
          </a:p>
          <a:p>
            <a:pPr>
              <a:buFont typeface="Arial" pitchFamily="34" charset="0"/>
              <a:buChar char="•"/>
            </a:pPr>
            <a:r>
              <a:rPr lang="en-US" dirty="0"/>
              <a:t> </a:t>
            </a:r>
            <a:r>
              <a:rPr lang="en-US" dirty="0" smtClean="0"/>
              <a:t>Controls located immediately after a left turn or curve are inherently less safe, since centrifugal force tends to force the competitors’ cars toward the Control workers</a:t>
            </a:r>
          </a:p>
          <a:p>
            <a:pPr>
              <a:buFont typeface="Arial" pitchFamily="34" charset="0"/>
              <a:buChar char="•"/>
            </a:pPr>
            <a:r>
              <a:rPr lang="en-US" dirty="0"/>
              <a:t> </a:t>
            </a:r>
            <a:r>
              <a:rPr lang="en-US" dirty="0" smtClean="0"/>
              <a:t>Safety can be improved in this situation by using remote trips with a long wire, mirror box, radio link, etc.</a:t>
            </a:r>
          </a:p>
          <a:p>
            <a:r>
              <a:rPr lang="en-US" dirty="0" smtClean="0"/>
              <a:t>-------------------------------------------------------------------------------------------------------------------------------</a:t>
            </a:r>
          </a:p>
          <a:p>
            <a:r>
              <a:rPr lang="en-US" dirty="0" smtClean="0"/>
              <a:t>#18a</a:t>
            </a:r>
          </a:p>
          <a:p>
            <a:pPr>
              <a:buFont typeface="Arial" pitchFamily="34" charset="0"/>
              <a:buChar char="•"/>
            </a:pPr>
            <a:r>
              <a:rPr lang="en-US" dirty="0" smtClean="0"/>
              <a:t> </a:t>
            </a:r>
            <a:r>
              <a:rPr lang="en-US" dirty="0" smtClean="0"/>
              <a:t>The control car(s) must be out of the way</a:t>
            </a:r>
          </a:p>
          <a:p>
            <a:pPr>
              <a:buFont typeface="Arial" pitchFamily="34" charset="0"/>
              <a:buChar char="•"/>
            </a:pPr>
            <a:r>
              <a:rPr lang="en-US" dirty="0"/>
              <a:t> </a:t>
            </a:r>
            <a:r>
              <a:rPr lang="en-US" dirty="0" smtClean="0"/>
              <a:t>Unless the road is very wide, the control car should be located in areas such as field entrances or on solid shoulders</a:t>
            </a:r>
          </a:p>
        </p:txBody>
      </p:sp>
      <p:sp>
        <p:nvSpPr>
          <p:cNvPr id="4" name="Slide Number Placeholder 3"/>
          <p:cNvSpPr>
            <a:spLocks noGrp="1"/>
          </p:cNvSpPr>
          <p:nvPr>
            <p:ph type="sldNum" sz="quarter" idx="10"/>
          </p:nvPr>
        </p:nvSpPr>
        <p:spPr/>
        <p:txBody>
          <a:bodyPr/>
          <a:lstStyle/>
          <a:p>
            <a:fld id="{02CC001E-481B-45AC-85B8-2365DBC28CB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4311" y="4459526"/>
            <a:ext cx="6273853" cy="4224814"/>
          </a:xfrm>
        </p:spPr>
        <p:txBody>
          <a:bodyPr>
            <a:normAutofit/>
          </a:bodyPr>
          <a:lstStyle/>
          <a:p>
            <a:r>
              <a:rPr lang="en-US" dirty="0" smtClean="0"/>
              <a:t>#18b </a:t>
            </a:r>
          </a:p>
          <a:p>
            <a:pPr>
              <a:buFont typeface="Arial" pitchFamily="34" charset="0"/>
              <a:buChar char="•"/>
            </a:pPr>
            <a:r>
              <a:rPr lang="en-US" dirty="0" smtClean="0"/>
              <a:t>The </a:t>
            </a:r>
            <a:r>
              <a:rPr lang="en-US" dirty="0" smtClean="0"/>
              <a:t>control car or timing table should be far enough from the timing line that hard braking by competitors is not required</a:t>
            </a:r>
          </a:p>
          <a:p>
            <a:pPr>
              <a:buFont typeface="Arial" pitchFamily="34" charset="0"/>
              <a:buChar char="•"/>
            </a:pPr>
            <a:r>
              <a:rPr lang="en-US" dirty="0" smtClean="0"/>
              <a:t> Carefully consider the location of control cars and physically mark the location for the event</a:t>
            </a:r>
          </a:p>
          <a:p>
            <a:pPr>
              <a:buFont typeface="Arial" pitchFamily="34" charset="0"/>
              <a:buChar char="•"/>
            </a:pPr>
            <a:r>
              <a:rPr lang="en-US" dirty="0" smtClean="0"/>
              <a:t> For Open Controls, it is suggested that the control car be 150-200 feet from the timing line</a:t>
            </a:r>
          </a:p>
          <a:p>
            <a:r>
              <a:rPr lang="en-US" dirty="0" smtClean="0"/>
              <a:t>------------------------------------------------------------------------------------------------------------------------------</a:t>
            </a:r>
          </a:p>
          <a:p>
            <a:r>
              <a:rPr lang="en-US" dirty="0" smtClean="0"/>
              <a:t>#19</a:t>
            </a:r>
          </a:p>
          <a:p>
            <a:pPr>
              <a:buFont typeface="Arial" pitchFamily="34" charset="0"/>
              <a:buChar char="•"/>
            </a:pPr>
            <a:r>
              <a:rPr lang="en-US" dirty="0" smtClean="0"/>
              <a:t> </a:t>
            </a:r>
            <a:r>
              <a:rPr lang="en-US" dirty="0" smtClean="0"/>
              <a:t>Locations of Open Controls should include room for up to ten cars to pull off past the control car or timing table</a:t>
            </a:r>
          </a:p>
          <a:p>
            <a:pPr>
              <a:buFont typeface="Arial" pitchFamily="34" charset="0"/>
              <a:buChar char="•"/>
            </a:pPr>
            <a:r>
              <a:rPr lang="en-US" dirty="0"/>
              <a:t> </a:t>
            </a:r>
            <a:r>
              <a:rPr lang="en-US" dirty="0" smtClean="0"/>
              <a:t>Cars may accumulate if there is a problem at the control</a:t>
            </a:r>
          </a:p>
          <a:p>
            <a:pPr>
              <a:buFont typeface="Arial" pitchFamily="34" charset="0"/>
              <a:buChar char="•"/>
            </a:pPr>
            <a:r>
              <a:rPr lang="en-US" dirty="0"/>
              <a:t> </a:t>
            </a:r>
            <a:r>
              <a:rPr lang="en-US" dirty="0" smtClean="0"/>
              <a:t>This requirement does </a:t>
            </a:r>
            <a:r>
              <a:rPr lang="en-US" u="sng" dirty="0" smtClean="0"/>
              <a:t>not</a:t>
            </a:r>
            <a:r>
              <a:rPr lang="en-US" dirty="0" smtClean="0"/>
              <a:t> apply to Closed Controls</a:t>
            </a:r>
          </a:p>
          <a:p>
            <a:r>
              <a:rPr lang="en-US" dirty="0" smtClean="0"/>
              <a:t>------------------------------------------------------------------------------------------------------------------------------</a:t>
            </a:r>
          </a:p>
          <a:p>
            <a:r>
              <a:rPr lang="en-US" dirty="0" smtClean="0"/>
              <a:t>#20 </a:t>
            </a:r>
          </a:p>
          <a:p>
            <a:pPr>
              <a:buFont typeface="Arial" pitchFamily="34" charset="0"/>
              <a:buChar char="•"/>
            </a:pPr>
            <a:r>
              <a:rPr lang="en-US" dirty="0" smtClean="0"/>
              <a:t>Controls </a:t>
            </a:r>
            <a:r>
              <a:rPr lang="en-US" dirty="0" smtClean="0"/>
              <a:t>should </a:t>
            </a:r>
            <a:r>
              <a:rPr lang="en-US" u="sng" dirty="0" smtClean="0"/>
              <a:t>not</a:t>
            </a:r>
            <a:r>
              <a:rPr lang="en-US" dirty="0" smtClean="0"/>
              <a:t> be in, or immediately after, a “no passing” zone</a:t>
            </a:r>
          </a:p>
          <a:p>
            <a:pPr>
              <a:buFont typeface="Arial" pitchFamily="34" charset="0"/>
              <a:buChar char="•"/>
            </a:pPr>
            <a:r>
              <a:rPr lang="en-US" dirty="0"/>
              <a:t> </a:t>
            </a:r>
            <a:r>
              <a:rPr lang="en-US" dirty="0" smtClean="0"/>
              <a:t>Such a location could compromise the ability of a competitor to be on time safely</a:t>
            </a:r>
          </a:p>
          <a:p>
            <a:r>
              <a:rPr lang="en-US" dirty="0" smtClean="0"/>
              <a:t>------------------------------------------------------------------------------------------------------------------------------</a:t>
            </a:r>
          </a:p>
          <a:p>
            <a:r>
              <a:rPr lang="en-US" dirty="0" smtClean="0"/>
              <a:t>#21</a:t>
            </a:r>
            <a:endParaRPr lang="en-US" dirty="0" smtClean="0"/>
          </a:p>
          <a:p>
            <a:pPr>
              <a:buFont typeface="Arial" pitchFamily="34" charset="0"/>
              <a:buChar char="•"/>
            </a:pPr>
            <a:r>
              <a:rPr lang="en-US" dirty="0" smtClean="0"/>
              <a:t> </a:t>
            </a:r>
            <a:r>
              <a:rPr lang="en-US" dirty="0" smtClean="0"/>
              <a:t>If there is a lot of local traffic, it is impossible for competitors to be safely on time</a:t>
            </a:r>
          </a:p>
          <a:p>
            <a:r>
              <a:rPr lang="en-US" dirty="0" smtClean="0"/>
              <a:t>------------------------------------------------------------------------------------------------------------------------------</a:t>
            </a:r>
          </a:p>
          <a:p>
            <a:r>
              <a:rPr lang="en-US" dirty="0" smtClean="0"/>
              <a:t>#22 </a:t>
            </a:r>
          </a:p>
          <a:p>
            <a:pPr>
              <a:buFont typeface="Arial" pitchFamily="34" charset="0"/>
              <a:buChar char="•"/>
            </a:pPr>
            <a:r>
              <a:rPr lang="en-US" dirty="0" smtClean="0"/>
              <a:t>Competitors </a:t>
            </a:r>
            <a:r>
              <a:rPr lang="en-US" dirty="0" smtClean="0"/>
              <a:t>or workers must </a:t>
            </a:r>
            <a:r>
              <a:rPr lang="en-US" u="sng" dirty="0" smtClean="0"/>
              <a:t>not</a:t>
            </a:r>
            <a:r>
              <a:rPr lang="en-US" dirty="0" smtClean="0"/>
              <a:t> be required to cross the road to record their time</a:t>
            </a:r>
          </a:p>
          <a:p>
            <a:pPr>
              <a:buFont typeface="Arial" pitchFamily="34" charset="0"/>
              <a:buChar char="•"/>
            </a:pPr>
            <a:r>
              <a:rPr lang="en-US" dirty="0"/>
              <a:t> </a:t>
            </a:r>
            <a:r>
              <a:rPr lang="en-US" dirty="0" smtClean="0"/>
              <a:t>This requirement does </a:t>
            </a:r>
            <a:r>
              <a:rPr lang="en-US" u="sng" dirty="0" smtClean="0"/>
              <a:t>not</a:t>
            </a:r>
            <a:r>
              <a:rPr lang="en-US" dirty="0" smtClean="0"/>
              <a:t> apply to Closed Controls</a:t>
            </a:r>
          </a:p>
          <a:p>
            <a:endParaRPr lang="en-US" dirty="0"/>
          </a:p>
        </p:txBody>
      </p:sp>
      <p:sp>
        <p:nvSpPr>
          <p:cNvPr id="4" name="Slide Number Placeholder 3"/>
          <p:cNvSpPr>
            <a:spLocks noGrp="1"/>
          </p:cNvSpPr>
          <p:nvPr>
            <p:ph type="sldNum" sz="quarter" idx="10"/>
          </p:nvPr>
        </p:nvSpPr>
        <p:spPr/>
        <p:txBody>
          <a:bodyPr/>
          <a:lstStyle/>
          <a:p>
            <a:fld id="{02CC001E-481B-45AC-85B8-2365DBC28CB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8347F1-ADE7-4D58-8944-EE03728211C5}"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74758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DCA2D-4EEA-4296-9963-E9D2CA2548A2}"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139913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F87C3F-2514-4595-A548-DA909F3E1478}"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254525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9F4D0-4CA9-41C3-8F3C-8F4777C39413}"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1541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2D12D5-EE3E-4210-B48E-D6B3CF8B64A3}" type="datetime1">
              <a:rPr lang="en-US" smtClean="0"/>
              <a:pPr/>
              <a:t>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253148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22DFC3-50ED-492A-9308-5CC57453F585}" type="datetime1">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249021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124D40-81FD-4C3C-8B70-7CCEE20DB529}" type="datetime1">
              <a:rPr lang="en-US" smtClean="0"/>
              <a:pPr/>
              <a:t>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387998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469978-3E79-4311-962B-A281C96C4F56}" type="datetime1">
              <a:rPr lang="en-US" smtClean="0"/>
              <a:pPr/>
              <a:t>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411006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555A8-BD2D-40E8-B006-E3DB8E318F50}" type="datetime1">
              <a:rPr lang="en-US" smtClean="0"/>
              <a:pPr/>
              <a:t>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227613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48EF58-0793-4870-8E5C-B7C12685B2BD}" type="datetime1">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371210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FF09E5-F923-4359-BD37-7DA942A9E6DD}" type="datetime1">
              <a:rPr lang="en-US" smtClean="0"/>
              <a:pPr/>
              <a:t>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182133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127A8-CC96-4B86-A427-55A2469286A3}" type="datetime1">
              <a:rPr lang="en-US" smtClean="0"/>
              <a:pPr/>
              <a:t>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BC523-0BA0-4A8B-892E-D5CE82F95CB2}" type="slidenum">
              <a:rPr lang="en-US" smtClean="0"/>
              <a:pPr/>
              <a:t>‹#›</a:t>
            </a:fld>
            <a:endParaRPr lang="en-US"/>
          </a:p>
        </p:txBody>
      </p:sp>
    </p:spTree>
    <p:extLst>
      <p:ext uri="{BB962C8B-B14F-4D97-AF65-F5344CB8AC3E}">
        <p14:creationId xmlns="" xmlns:p14="http://schemas.microsoft.com/office/powerpoint/2010/main" val="1057432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njrallye@aol.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58FF41-CD6B-4340-AA5D-56BE8704D1A9}"/>
              </a:ext>
            </a:extLst>
          </p:cNvPr>
          <p:cNvSpPr>
            <a:spLocks noGrp="1"/>
          </p:cNvSpPr>
          <p:nvPr>
            <p:ph type="ctrTitle"/>
          </p:nvPr>
        </p:nvSpPr>
        <p:spPr>
          <a:xfrm>
            <a:off x="2998572" y="1122363"/>
            <a:ext cx="8921577" cy="2387600"/>
          </a:xfrm>
        </p:spPr>
        <p:txBody>
          <a:bodyPr>
            <a:normAutofit/>
          </a:bodyPr>
          <a:lstStyle/>
          <a:p>
            <a:r>
              <a:rPr lang="en-US" dirty="0" smtClean="0"/>
              <a:t>Road Rally Safety Steward Training</a:t>
            </a:r>
            <a:endParaRPr lang="en-US" dirty="0"/>
          </a:p>
        </p:txBody>
      </p:sp>
      <p:sp>
        <p:nvSpPr>
          <p:cNvPr id="3" name="Subtitle 2">
            <a:extLst>
              <a:ext uri="{FF2B5EF4-FFF2-40B4-BE49-F238E27FC236}">
                <a16:creationId xmlns="" xmlns:a16="http://schemas.microsoft.com/office/drawing/2014/main" id="{2897BC6F-17AD-4F62-9FE2-CFEF3CC56E8C}"/>
              </a:ext>
            </a:extLst>
          </p:cNvPr>
          <p:cNvSpPr>
            <a:spLocks noGrp="1"/>
          </p:cNvSpPr>
          <p:nvPr>
            <p:ph type="subTitle" idx="1"/>
          </p:nvPr>
        </p:nvSpPr>
        <p:spPr>
          <a:xfrm>
            <a:off x="4802659" y="4036541"/>
            <a:ext cx="4876800" cy="1878226"/>
          </a:xfrm>
        </p:spPr>
        <p:txBody>
          <a:bodyPr>
            <a:normAutofit/>
          </a:bodyPr>
          <a:lstStyle/>
          <a:p>
            <a:r>
              <a:rPr lang="en-US" dirty="0" smtClean="0"/>
              <a:t>Presented by Mike Bennett</a:t>
            </a:r>
          </a:p>
          <a:p>
            <a:r>
              <a:rPr lang="en-US" dirty="0" smtClean="0"/>
              <a:t>with help from</a:t>
            </a:r>
          </a:p>
          <a:p>
            <a:r>
              <a:rPr lang="en-US" dirty="0" smtClean="0"/>
              <a:t>Jeanne English and Peter Schneider</a:t>
            </a:r>
            <a:endParaRPr lang="en-US" dirty="0"/>
          </a:p>
        </p:txBody>
      </p:sp>
    </p:spTree>
    <p:extLst>
      <p:ext uri="{BB962C8B-B14F-4D97-AF65-F5344CB8AC3E}">
        <p14:creationId xmlns="" xmlns:p14="http://schemas.microsoft.com/office/powerpoint/2010/main" val="3218989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7643"/>
          </a:xfrm>
        </p:spPr>
        <p:txBody>
          <a:bodyPr/>
          <a:lstStyle/>
          <a:p>
            <a:r>
              <a:rPr lang="en-US" dirty="0" smtClean="0"/>
              <a:t>Control Locations (continued)</a:t>
            </a:r>
            <a:endParaRPr lang="en-US" dirty="0"/>
          </a:p>
        </p:txBody>
      </p:sp>
      <p:sp>
        <p:nvSpPr>
          <p:cNvPr id="3" name="Content Placeholder 2"/>
          <p:cNvSpPr>
            <a:spLocks noGrp="1"/>
          </p:cNvSpPr>
          <p:nvPr>
            <p:ph idx="1"/>
          </p:nvPr>
        </p:nvSpPr>
        <p:spPr>
          <a:xfrm>
            <a:off x="838200" y="1425146"/>
            <a:ext cx="10515600" cy="4751817"/>
          </a:xfrm>
        </p:spPr>
        <p:txBody>
          <a:bodyPr/>
          <a:lstStyle/>
          <a:p>
            <a:pPr>
              <a:buNone/>
            </a:pPr>
            <a:r>
              <a:rPr lang="en-US" dirty="0" smtClean="0"/>
              <a:t>23a. Are speeds across the timing lines appropriate to be safe?</a:t>
            </a:r>
          </a:p>
          <a:p>
            <a:pPr lvl="1"/>
            <a:r>
              <a:rPr lang="en-US" dirty="0" smtClean="0"/>
              <a:t>Not too fast and not too slow</a:t>
            </a:r>
          </a:p>
          <a:p>
            <a:pPr lvl="1"/>
            <a:r>
              <a:rPr lang="en-US" dirty="0" smtClean="0"/>
              <a:t>Consider the road surface and expected weather</a:t>
            </a:r>
          </a:p>
          <a:p>
            <a:pPr lvl="1"/>
            <a:r>
              <a:rPr lang="en-US" dirty="0" smtClean="0"/>
              <a:t>Also base on road conditions, control location and control equipment used</a:t>
            </a:r>
          </a:p>
          <a:p>
            <a:pPr>
              <a:buNone/>
            </a:pPr>
            <a:r>
              <a:rPr lang="en-US" dirty="0" smtClean="0"/>
              <a:t>23b. For Open Controls, are control car(s) located far enough from the timing line that a backup of five cars will not encroach on the safe stopping area after the timing line?</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8832"/>
          </a:xfrm>
        </p:spPr>
        <p:txBody>
          <a:bodyPr/>
          <a:lstStyle/>
          <a:p>
            <a:r>
              <a:rPr lang="en-US" dirty="0" smtClean="0"/>
              <a:t>Procedures</a:t>
            </a:r>
            <a:endParaRPr lang="en-US" dirty="0"/>
          </a:p>
        </p:txBody>
      </p:sp>
      <p:sp>
        <p:nvSpPr>
          <p:cNvPr id="3" name="Content Placeholder 2"/>
          <p:cNvSpPr>
            <a:spLocks noGrp="1"/>
          </p:cNvSpPr>
          <p:nvPr>
            <p:ph idx="1"/>
          </p:nvPr>
        </p:nvSpPr>
        <p:spPr>
          <a:xfrm>
            <a:off x="838200" y="1334530"/>
            <a:ext cx="10515600" cy="4842433"/>
          </a:xfrm>
        </p:spPr>
        <p:txBody>
          <a:bodyPr>
            <a:normAutofit/>
          </a:bodyPr>
          <a:lstStyle/>
          <a:p>
            <a:pPr>
              <a:buNone/>
            </a:pPr>
            <a:r>
              <a:rPr lang="en-US" dirty="0" smtClean="0"/>
              <a:t>24. Will a vehicle safety inspection be conducted?</a:t>
            </a:r>
          </a:p>
          <a:p>
            <a:pPr lvl="1"/>
            <a:r>
              <a:rPr lang="en-US" dirty="0" smtClean="0"/>
              <a:t>Competitors should certify for themselves</a:t>
            </a:r>
          </a:p>
          <a:p>
            <a:pPr>
              <a:buNone/>
            </a:pPr>
            <a:r>
              <a:rPr lang="en-US" dirty="0" smtClean="0"/>
              <a:t>25. Will release forms (including Minor releases) be signed and the insurance poster be displayed?</a:t>
            </a:r>
          </a:p>
          <a:p>
            <a:pPr>
              <a:buNone/>
            </a:pPr>
            <a:r>
              <a:rPr lang="en-US" dirty="0" smtClean="0"/>
              <a:t>26. Has the consumption of alcoholic beverages and/or controlled substances been prohibited during the rally?</a:t>
            </a:r>
          </a:p>
          <a:p>
            <a:pPr lvl="1"/>
            <a:r>
              <a:rPr lang="en-US" dirty="0" smtClean="0"/>
              <a:t>Must be in the General Instructions</a:t>
            </a:r>
          </a:p>
          <a:p>
            <a:pPr>
              <a:buNone/>
            </a:pPr>
            <a:r>
              <a:rPr lang="en-US" dirty="0" smtClean="0"/>
              <a:t>27. Is the placement of car numbers on windshields prohibited?</a:t>
            </a:r>
          </a:p>
          <a:p>
            <a:pPr lvl="1"/>
            <a:r>
              <a:rPr lang="en-US" dirty="0" smtClean="0"/>
              <a:t>Placement of any materials on windshields or front door windows must       not be required </a:t>
            </a:r>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021"/>
          </a:xfrm>
        </p:spPr>
        <p:txBody>
          <a:bodyPr/>
          <a:lstStyle/>
          <a:p>
            <a:r>
              <a:rPr lang="en-US" dirty="0" smtClean="0"/>
              <a:t>Procedures (continued)</a:t>
            </a:r>
            <a:endParaRPr lang="en-US" dirty="0"/>
          </a:p>
        </p:txBody>
      </p:sp>
      <p:sp>
        <p:nvSpPr>
          <p:cNvPr id="3" name="Content Placeholder 2"/>
          <p:cNvSpPr>
            <a:spLocks noGrp="1"/>
          </p:cNvSpPr>
          <p:nvPr>
            <p:ph idx="1"/>
          </p:nvPr>
        </p:nvSpPr>
        <p:spPr>
          <a:xfrm>
            <a:off x="838200" y="1458097"/>
            <a:ext cx="10515600" cy="4718866"/>
          </a:xfrm>
        </p:spPr>
        <p:txBody>
          <a:bodyPr/>
          <a:lstStyle/>
          <a:p>
            <a:pPr>
              <a:buNone/>
            </a:pPr>
            <a:r>
              <a:rPr lang="en-US" dirty="0" smtClean="0"/>
              <a:t>28. Is there a penalty for moving traffic violations?</a:t>
            </a:r>
          </a:p>
          <a:p>
            <a:pPr lvl="1"/>
            <a:r>
              <a:rPr lang="en-US" dirty="0" smtClean="0"/>
              <a:t>Should be in the General Instructions</a:t>
            </a:r>
          </a:p>
          <a:p>
            <a:pPr lvl="1"/>
            <a:r>
              <a:rPr lang="en-US" dirty="0" smtClean="0"/>
              <a:t>Typical penalty is disqualification from the event if ticketed</a:t>
            </a:r>
          </a:p>
          <a:p>
            <a:pPr>
              <a:buNone/>
            </a:pPr>
            <a:r>
              <a:rPr lang="en-US" dirty="0" smtClean="0"/>
              <a:t>29. Will competitors warrant that they carry appropriate insurance?</a:t>
            </a:r>
          </a:p>
          <a:p>
            <a:pPr lvl="1"/>
            <a:r>
              <a:rPr lang="en-US" dirty="0" smtClean="0"/>
              <a:t>Insurance card and driver’s license should be checked</a:t>
            </a:r>
          </a:p>
          <a:p>
            <a:pPr>
              <a:buNone/>
            </a:pPr>
            <a:r>
              <a:rPr lang="en-US" dirty="0" smtClean="0"/>
              <a:t>30. Will a safety briefing be conducted?</a:t>
            </a:r>
          </a:p>
          <a:p>
            <a:pPr lvl="1"/>
            <a:r>
              <a:rPr lang="en-US" dirty="0" smtClean="0"/>
              <a:t>Especially valuable for Novices</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8832"/>
          </a:xfrm>
        </p:spPr>
        <p:txBody>
          <a:bodyPr/>
          <a:lstStyle/>
          <a:p>
            <a:r>
              <a:rPr lang="en-US" dirty="0" smtClean="0"/>
              <a:t>GTA Unique Content</a:t>
            </a:r>
            <a:endParaRPr lang="en-US" dirty="0"/>
          </a:p>
        </p:txBody>
      </p:sp>
      <p:sp>
        <p:nvSpPr>
          <p:cNvPr id="3" name="Content Placeholder 2"/>
          <p:cNvSpPr>
            <a:spLocks noGrp="1"/>
          </p:cNvSpPr>
          <p:nvPr>
            <p:ph idx="1"/>
          </p:nvPr>
        </p:nvSpPr>
        <p:spPr>
          <a:xfrm>
            <a:off x="838200" y="1318054"/>
            <a:ext cx="10515600" cy="4858909"/>
          </a:xfrm>
        </p:spPr>
        <p:txBody>
          <a:bodyPr>
            <a:normAutofit fontScale="92500"/>
          </a:bodyPr>
          <a:lstStyle/>
          <a:p>
            <a:r>
              <a:rPr lang="en-US" dirty="0" smtClean="0"/>
              <a:t>The best way for the </a:t>
            </a:r>
            <a:r>
              <a:rPr lang="en-US" dirty="0" err="1" smtClean="0"/>
              <a:t>Rallymaster</a:t>
            </a:r>
            <a:r>
              <a:rPr lang="en-US" dirty="0" smtClean="0"/>
              <a:t> to handle congested or residential areas is to avoid any situation that could cause contestants to be a hazard to other drivers or individuals</a:t>
            </a:r>
          </a:p>
          <a:p>
            <a:r>
              <a:rPr lang="en-US" dirty="0" smtClean="0"/>
              <a:t>The time limit for the event should be determined by estimating the total contestant driving time based on pre-checks, then add at least 30 minutes</a:t>
            </a:r>
          </a:p>
          <a:p>
            <a:r>
              <a:rPr lang="en-US" dirty="0" smtClean="0"/>
              <a:t>Controls can be located in any safe and legal area that has room for the control car and multiple contestants</a:t>
            </a:r>
          </a:p>
          <a:p>
            <a:r>
              <a:rPr lang="en-US" dirty="0" smtClean="0"/>
              <a:t>If course following “traps” are used, the course must be designed such that competitors who fall for the “trap” will automatically get back on course</a:t>
            </a:r>
          </a:p>
          <a:p>
            <a:r>
              <a:rPr lang="en-US" dirty="0" smtClean="0"/>
              <a:t>At the safety briefing, one item that must be emphasized is that competitors must stay at or below posted speed limits at all times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1783"/>
          </a:xfrm>
        </p:spPr>
        <p:txBody>
          <a:bodyPr/>
          <a:lstStyle/>
          <a:p>
            <a:r>
              <a:rPr lang="en-US" dirty="0" smtClean="0"/>
              <a:t>Conducting the Safety Check</a:t>
            </a:r>
            <a:endParaRPr lang="en-US" dirty="0"/>
          </a:p>
        </p:txBody>
      </p:sp>
      <p:sp>
        <p:nvSpPr>
          <p:cNvPr id="3" name="Content Placeholder 2"/>
          <p:cNvSpPr>
            <a:spLocks noGrp="1"/>
          </p:cNvSpPr>
          <p:nvPr>
            <p:ph idx="1"/>
          </p:nvPr>
        </p:nvSpPr>
        <p:spPr>
          <a:xfrm>
            <a:off x="838200" y="1359244"/>
            <a:ext cx="10515600" cy="4817720"/>
          </a:xfrm>
        </p:spPr>
        <p:txBody>
          <a:bodyPr/>
          <a:lstStyle/>
          <a:p>
            <a:r>
              <a:rPr lang="en-US" dirty="0" smtClean="0"/>
              <a:t>Work with the </a:t>
            </a:r>
            <a:r>
              <a:rPr lang="en-US" dirty="0" err="1" smtClean="0"/>
              <a:t>Rallymaster</a:t>
            </a:r>
            <a:r>
              <a:rPr lang="en-US" dirty="0" smtClean="0"/>
              <a:t> and Event Chairman (if different people) to make the rally safe and enjoyable</a:t>
            </a:r>
          </a:p>
          <a:p>
            <a:r>
              <a:rPr lang="en-US" dirty="0" smtClean="0"/>
              <a:t>Review the entire </a:t>
            </a:r>
            <a:r>
              <a:rPr lang="en-US" dirty="0" smtClean="0"/>
              <a:t>route, </a:t>
            </a:r>
            <a:r>
              <a:rPr lang="en-US" dirty="0" smtClean="0"/>
              <a:t>including the odometer check</a:t>
            </a:r>
          </a:p>
          <a:p>
            <a:r>
              <a:rPr lang="en-US" dirty="0" smtClean="0"/>
              <a:t>If possible, </a:t>
            </a:r>
            <a:r>
              <a:rPr lang="en-US" dirty="0" smtClean="0"/>
              <a:t>do the Safety Check on </a:t>
            </a:r>
            <a:r>
              <a:rPr lang="en-US" dirty="0" smtClean="0"/>
              <a:t>the same day of the week and at the same time of day as the rally will run</a:t>
            </a:r>
          </a:p>
          <a:p>
            <a:r>
              <a:rPr lang="en-US" dirty="0" smtClean="0"/>
              <a:t>Review the General Instructions for required content</a:t>
            </a:r>
          </a:p>
          <a:p>
            <a:pPr lvl="1"/>
            <a:r>
              <a:rPr lang="en-US" dirty="0" smtClean="0"/>
              <a:t>Time Allowance procedure</a:t>
            </a:r>
          </a:p>
          <a:p>
            <a:pPr lvl="1"/>
            <a:r>
              <a:rPr lang="en-US" dirty="0" smtClean="0"/>
              <a:t>Prohibition of consumption of alcohol or controlled substances</a:t>
            </a:r>
          </a:p>
          <a:p>
            <a:pPr lvl="1"/>
            <a:r>
              <a:rPr lang="en-US" dirty="0" smtClean="0"/>
              <a:t>Penalty for traffic violations</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0021"/>
          </a:xfrm>
        </p:spPr>
        <p:txBody>
          <a:bodyPr/>
          <a:lstStyle/>
          <a:p>
            <a:r>
              <a:rPr lang="en-US" dirty="0" smtClean="0"/>
              <a:t>After the Safety Check</a:t>
            </a:r>
            <a:endParaRPr lang="en-US" dirty="0"/>
          </a:p>
        </p:txBody>
      </p:sp>
      <p:sp>
        <p:nvSpPr>
          <p:cNvPr id="3" name="Content Placeholder 2"/>
          <p:cNvSpPr>
            <a:spLocks noGrp="1"/>
          </p:cNvSpPr>
          <p:nvPr>
            <p:ph idx="1"/>
          </p:nvPr>
        </p:nvSpPr>
        <p:spPr>
          <a:xfrm>
            <a:off x="838200" y="1392196"/>
            <a:ext cx="10515600" cy="4784768"/>
          </a:xfrm>
        </p:spPr>
        <p:txBody>
          <a:bodyPr/>
          <a:lstStyle/>
          <a:p>
            <a:r>
              <a:rPr lang="en-US" dirty="0" smtClean="0"/>
              <a:t>Answer all the questions on the Checklist</a:t>
            </a:r>
          </a:p>
          <a:p>
            <a:r>
              <a:rPr lang="en-US" dirty="0" smtClean="0"/>
              <a:t>For any questions not given “Yes” answers, explain in the Comments section why it is a safety issue and what will be done about it</a:t>
            </a:r>
          </a:p>
          <a:p>
            <a:r>
              <a:rPr lang="en-US" dirty="0" smtClean="0"/>
              <a:t>Explain to the </a:t>
            </a:r>
            <a:r>
              <a:rPr lang="en-US" dirty="0" err="1" smtClean="0"/>
              <a:t>Rallymaster</a:t>
            </a:r>
            <a:r>
              <a:rPr lang="en-US" dirty="0" smtClean="0"/>
              <a:t> what changes are required in order for the rally to be safe</a:t>
            </a:r>
          </a:p>
          <a:p>
            <a:r>
              <a:rPr lang="en-US" dirty="0" smtClean="0"/>
              <a:t>Sign the Checklist if you agree that the event as modified will be safe</a:t>
            </a:r>
          </a:p>
          <a:p>
            <a:r>
              <a:rPr lang="en-US" dirty="0" smtClean="0"/>
              <a:t>Review the final versions of the General Instructions and Route Instructions after any required corrections are </a:t>
            </a:r>
            <a:r>
              <a:rPr lang="en-US" dirty="0" smtClean="0"/>
              <a:t>made to them</a:t>
            </a:r>
            <a:endParaRPr lang="en-US" dirty="0" smtClean="0"/>
          </a:p>
          <a:p>
            <a:r>
              <a:rPr lang="en-US" dirty="0" smtClean="0"/>
              <a:t>If the </a:t>
            </a:r>
            <a:r>
              <a:rPr lang="en-US" dirty="0" err="1" smtClean="0"/>
              <a:t>Rallymaster</a:t>
            </a:r>
            <a:r>
              <a:rPr lang="en-US" dirty="0" smtClean="0"/>
              <a:t> is unwilling or unable to bring the event into compliance with safety standards, cancel the event!</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77643"/>
          </a:xfrm>
        </p:spPr>
        <p:txBody>
          <a:bodyPr/>
          <a:lstStyle/>
          <a:p>
            <a:r>
              <a:rPr lang="en-US" dirty="0" smtClean="0"/>
              <a:t>Next Steps</a:t>
            </a:r>
            <a:endParaRPr lang="en-US" dirty="0"/>
          </a:p>
        </p:txBody>
      </p:sp>
      <p:sp>
        <p:nvSpPr>
          <p:cNvPr id="3" name="Content Placeholder 2"/>
          <p:cNvSpPr>
            <a:spLocks noGrp="1"/>
          </p:cNvSpPr>
          <p:nvPr>
            <p:ph idx="1"/>
          </p:nvPr>
        </p:nvSpPr>
        <p:spPr>
          <a:xfrm>
            <a:off x="838200" y="1375719"/>
            <a:ext cx="10515600" cy="4801244"/>
          </a:xfrm>
        </p:spPr>
        <p:txBody>
          <a:bodyPr/>
          <a:lstStyle/>
          <a:p>
            <a:r>
              <a:rPr lang="en-US" dirty="0" smtClean="0"/>
              <a:t>Look over the Safety Checklist</a:t>
            </a:r>
          </a:p>
          <a:p>
            <a:r>
              <a:rPr lang="en-US" dirty="0" smtClean="0"/>
              <a:t>Any remaining questions?</a:t>
            </a:r>
          </a:p>
          <a:p>
            <a:r>
              <a:rPr lang="en-US" dirty="0" smtClean="0"/>
              <a:t>Take the 25 question RRSS Knowledge Test</a:t>
            </a:r>
          </a:p>
          <a:p>
            <a:r>
              <a:rPr lang="en-US" dirty="0" smtClean="0"/>
              <a:t>Review the Knowledge Test questions and discuss best answers</a:t>
            </a:r>
          </a:p>
          <a:p>
            <a:r>
              <a:rPr lang="en-US" dirty="0" smtClean="0"/>
              <a:t>Make sure we have the information needed to certify you as         Road Rally Safety Stewards</a:t>
            </a:r>
          </a:p>
          <a:p>
            <a:endParaRPr lang="en-US" dirty="0" smtClean="0"/>
          </a:p>
          <a:p>
            <a:endParaRPr lang="en-US" dirty="0" smtClean="0"/>
          </a:p>
          <a:p>
            <a:pPr>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7026"/>
          </a:xfrm>
        </p:spPr>
        <p:txBody>
          <a:bodyPr/>
          <a:lstStyle/>
          <a:p>
            <a:r>
              <a:rPr lang="en-US" dirty="0" smtClean="0"/>
              <a:t>Additional Resources – Divisional RR Stewards</a:t>
            </a:r>
            <a:endParaRPr lang="en-US" dirty="0"/>
          </a:p>
        </p:txBody>
      </p:sp>
      <p:sp>
        <p:nvSpPr>
          <p:cNvPr id="3" name="Content Placeholder 2"/>
          <p:cNvSpPr>
            <a:spLocks noGrp="1"/>
          </p:cNvSpPr>
          <p:nvPr>
            <p:ph idx="1"/>
          </p:nvPr>
        </p:nvSpPr>
        <p:spPr>
          <a:xfrm>
            <a:off x="502507" y="1309816"/>
            <a:ext cx="11310551" cy="4867147"/>
          </a:xfrm>
        </p:spPr>
        <p:txBody>
          <a:bodyPr>
            <a:normAutofit/>
          </a:bodyPr>
          <a:lstStyle/>
          <a:p>
            <a:pPr>
              <a:buNone/>
            </a:pPr>
            <a:r>
              <a:rPr lang="en-US" sz="2400" dirty="0" smtClean="0"/>
              <a:t>Mike Bennett 	     	       mbennett3@mi.rr.com 	  	Detroit Region 	  GL </a:t>
            </a:r>
          </a:p>
          <a:p>
            <a:pPr>
              <a:buNone/>
            </a:pPr>
            <a:r>
              <a:rPr lang="en-US" sz="2400" dirty="0" smtClean="0"/>
              <a:t>Richard </a:t>
            </a:r>
            <a:r>
              <a:rPr lang="en-US" sz="2400" dirty="0" err="1" smtClean="0"/>
              <a:t>Bireta</a:t>
            </a:r>
            <a:r>
              <a:rPr lang="en-US" sz="2400" dirty="0" smtClean="0"/>
              <a:t> 	     	       rbireta@gmail.com 		Kansas Region 	  	  MW </a:t>
            </a:r>
          </a:p>
          <a:p>
            <a:pPr>
              <a:buNone/>
            </a:pPr>
            <a:r>
              <a:rPr lang="en-US" sz="2400" dirty="0" smtClean="0"/>
              <a:t>Jeanne English (Acting)      ean@juno.com 		  	Cal Club Region 	  NP </a:t>
            </a:r>
          </a:p>
          <a:p>
            <a:pPr>
              <a:buNone/>
            </a:pPr>
            <a:r>
              <a:rPr lang="en-US" sz="2400" dirty="0" smtClean="0"/>
              <a:t>Alex (Sasha) </a:t>
            </a:r>
            <a:r>
              <a:rPr lang="en-US" sz="2400" dirty="0" err="1" smtClean="0"/>
              <a:t>Lanz</a:t>
            </a:r>
            <a:r>
              <a:rPr lang="en-US" sz="2400" dirty="0" smtClean="0"/>
              <a:t> 	       alanz1@juno.com 		Texas Region 		  SW </a:t>
            </a:r>
          </a:p>
          <a:p>
            <a:pPr>
              <a:buNone/>
            </a:pPr>
            <a:r>
              <a:rPr lang="en-US" sz="2400" dirty="0" smtClean="0"/>
              <a:t>Bob Ricker 		       frscca@bellsouth.net 		Florida Region 	  SE </a:t>
            </a:r>
          </a:p>
          <a:p>
            <a:pPr>
              <a:buNone/>
            </a:pPr>
            <a:r>
              <a:rPr lang="en-US" sz="2400" dirty="0" smtClean="0"/>
              <a:t>Peter Schneider 	       njrallye@aol.com 		  	Northern NJ Region 	  NE</a:t>
            </a:r>
          </a:p>
          <a:p>
            <a:pPr>
              <a:buNone/>
            </a:pPr>
            <a:r>
              <a:rPr lang="en-US" sz="2400" dirty="0" smtClean="0"/>
              <a:t>Larry </a:t>
            </a:r>
            <a:r>
              <a:rPr lang="en-US" sz="2400" dirty="0" err="1" smtClean="0"/>
              <a:t>Scholnick</a:t>
            </a:r>
            <a:r>
              <a:rPr lang="en-US" sz="2400" dirty="0" smtClean="0"/>
              <a:t> 	       larry_scholnick@yahoo.com    	Cal Club Region 	  SP </a:t>
            </a:r>
          </a:p>
          <a:p>
            <a:pPr>
              <a:buNone/>
            </a:pPr>
            <a:r>
              <a:rPr lang="en-US" sz="2400" dirty="0" smtClean="0"/>
              <a:t>Michael Thompson     	       mkrally08@gmail.com 	  	Land O'Lakes Region	  Central</a:t>
            </a:r>
            <a:endParaRPr lang="en-US" sz="2400"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4118"/>
          </a:xfrm>
        </p:spPr>
        <p:txBody>
          <a:bodyPr/>
          <a:lstStyle/>
          <a:p>
            <a:r>
              <a:rPr lang="en-US" dirty="0" smtClean="0"/>
              <a:t>Additional Resources – Road Rally Board</a:t>
            </a:r>
            <a:endParaRPr lang="en-US" dirty="0"/>
          </a:p>
        </p:txBody>
      </p:sp>
      <p:sp>
        <p:nvSpPr>
          <p:cNvPr id="3" name="Content Placeholder 2"/>
          <p:cNvSpPr>
            <a:spLocks noGrp="1"/>
          </p:cNvSpPr>
          <p:nvPr>
            <p:ph idx="1"/>
          </p:nvPr>
        </p:nvSpPr>
        <p:spPr>
          <a:xfrm>
            <a:off x="486031" y="1425146"/>
            <a:ext cx="11252887" cy="4751817"/>
          </a:xfrm>
        </p:spPr>
        <p:txBody>
          <a:bodyPr>
            <a:normAutofit/>
          </a:bodyPr>
          <a:lstStyle/>
          <a:p>
            <a:pPr>
              <a:buNone/>
            </a:pPr>
            <a:r>
              <a:rPr lang="en-US" sz="2400" dirty="0" smtClean="0"/>
              <a:t>Chairman:</a:t>
            </a:r>
          </a:p>
          <a:p>
            <a:pPr>
              <a:buNone/>
            </a:pPr>
            <a:r>
              <a:rPr lang="en-US" sz="2400" dirty="0" smtClean="0"/>
              <a:t>James Crittenden 	james.a.crittenden@gmail.com 	Milwaukee Region 	Central</a:t>
            </a:r>
          </a:p>
          <a:p>
            <a:pPr>
              <a:buNone/>
            </a:pPr>
            <a:r>
              <a:rPr lang="en-US" sz="2400" dirty="0" smtClean="0"/>
              <a:t>Members:</a:t>
            </a:r>
          </a:p>
          <a:p>
            <a:pPr>
              <a:buNone/>
            </a:pPr>
            <a:r>
              <a:rPr lang="en-US" sz="2400" dirty="0" smtClean="0"/>
              <a:t>Mike Bennett 		mbennett3@mi.rr.com 		Detroit Region 	GL </a:t>
            </a:r>
          </a:p>
          <a:p>
            <a:pPr>
              <a:buNone/>
            </a:pPr>
            <a:r>
              <a:rPr lang="en-US" sz="2400" dirty="0" smtClean="0"/>
              <a:t>Wendy Harrison 	wbh28@sbcglobal.net 		Indianapolis Region 	GL</a:t>
            </a:r>
          </a:p>
          <a:p>
            <a:pPr>
              <a:buNone/>
            </a:pPr>
            <a:r>
              <a:rPr lang="en-US" sz="2400" dirty="0" smtClean="0"/>
              <a:t>Clyde Heckler 		checkrally@comcast.net 		Southern NJ Region 	NE</a:t>
            </a:r>
          </a:p>
          <a:p>
            <a:pPr>
              <a:buNone/>
            </a:pPr>
            <a:r>
              <a:rPr lang="en-US" sz="2400" dirty="0" smtClean="0"/>
              <a:t>Peter Schneider 	njrallye@aol.com 			Northern NJ Region 	NE</a:t>
            </a:r>
            <a:endParaRPr lang="en-US" sz="2400"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09448"/>
          </a:xfrm>
        </p:spPr>
        <p:txBody>
          <a:bodyPr/>
          <a:lstStyle/>
          <a:p>
            <a:r>
              <a:rPr lang="en-US" dirty="0" smtClean="0"/>
              <a:t>Additional Resources – Regional Development</a:t>
            </a:r>
            <a:endParaRPr lang="en-US" dirty="0"/>
          </a:p>
        </p:txBody>
      </p:sp>
      <p:sp>
        <p:nvSpPr>
          <p:cNvPr id="3" name="Content Placeholder 2"/>
          <p:cNvSpPr>
            <a:spLocks noGrp="1"/>
          </p:cNvSpPr>
          <p:nvPr>
            <p:ph idx="1"/>
          </p:nvPr>
        </p:nvSpPr>
        <p:spPr>
          <a:xfrm>
            <a:off x="838200" y="1499286"/>
            <a:ext cx="10515600" cy="4677677"/>
          </a:xfrm>
        </p:spPr>
        <p:txBody>
          <a:bodyPr/>
          <a:lstStyle/>
          <a:p>
            <a:pPr>
              <a:buNone/>
            </a:pPr>
            <a:r>
              <a:rPr lang="en-US" dirty="0" smtClean="0"/>
              <a:t>Limited funds are available from the SCCA National budget to bring in a Road Rally Safety Steward from a neighboring Region to: </a:t>
            </a:r>
            <a:endParaRPr lang="en-US" dirty="0" smtClean="0"/>
          </a:p>
          <a:p>
            <a:pPr lvl="1"/>
            <a:r>
              <a:rPr lang="en-US" dirty="0" smtClean="0"/>
              <a:t>Advise/Assist </a:t>
            </a:r>
            <a:r>
              <a:rPr lang="en-US" dirty="0" smtClean="0"/>
              <a:t>with Sanction / Insurance Applications </a:t>
            </a:r>
            <a:endParaRPr lang="en-US" dirty="0" smtClean="0"/>
          </a:p>
          <a:p>
            <a:pPr lvl="1"/>
            <a:r>
              <a:rPr lang="en-US" dirty="0" smtClean="0"/>
              <a:t>Advise </a:t>
            </a:r>
            <a:r>
              <a:rPr lang="en-US" dirty="0" smtClean="0"/>
              <a:t>on route layout </a:t>
            </a:r>
            <a:endParaRPr lang="en-US" dirty="0" smtClean="0"/>
          </a:p>
          <a:p>
            <a:pPr lvl="1"/>
            <a:r>
              <a:rPr lang="en-US" dirty="0" smtClean="0"/>
              <a:t>Assist </a:t>
            </a:r>
            <a:r>
              <a:rPr lang="en-US" dirty="0" smtClean="0"/>
              <a:t>with creating General &amp; Route Instructions </a:t>
            </a:r>
            <a:endParaRPr lang="en-US" dirty="0" smtClean="0"/>
          </a:p>
          <a:p>
            <a:pPr lvl="1"/>
            <a:r>
              <a:rPr lang="en-US" dirty="0" smtClean="0"/>
              <a:t>Conduct a Safety </a:t>
            </a:r>
            <a:r>
              <a:rPr lang="en-US" dirty="0" smtClean="0"/>
              <a:t>Pre-check </a:t>
            </a:r>
          </a:p>
          <a:p>
            <a:pPr>
              <a:buNone/>
            </a:pPr>
            <a:r>
              <a:rPr lang="en-US" dirty="0" smtClean="0"/>
              <a:t>To request support, please contact Peter </a:t>
            </a:r>
            <a:r>
              <a:rPr lang="en-US" dirty="0" smtClean="0"/>
              <a:t>Schneider:</a:t>
            </a:r>
          </a:p>
          <a:p>
            <a:pPr lvl="1"/>
            <a:r>
              <a:rPr lang="en-US" dirty="0" smtClean="0">
                <a:hlinkClick r:id="rId3"/>
              </a:rPr>
              <a:t>njrallye@aol.com</a:t>
            </a:r>
            <a:r>
              <a:rPr lang="en-US" dirty="0" smtClean="0"/>
              <a:t> </a:t>
            </a:r>
          </a:p>
          <a:p>
            <a:pPr lvl="1"/>
            <a:r>
              <a:rPr lang="en-US" dirty="0" smtClean="0"/>
              <a:t>(</a:t>
            </a:r>
            <a:r>
              <a:rPr lang="en-US" dirty="0" smtClean="0"/>
              <a:t>908) 938-8750</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48F64-4CCB-4ABE-B3E2-20E48E845920}"/>
              </a:ext>
            </a:extLst>
          </p:cNvPr>
          <p:cNvSpPr>
            <a:spLocks noGrp="1"/>
          </p:cNvSpPr>
          <p:nvPr>
            <p:ph type="title"/>
          </p:nvPr>
        </p:nvSpPr>
        <p:spPr>
          <a:xfrm>
            <a:off x="838200" y="365126"/>
            <a:ext cx="10515600" cy="985880"/>
          </a:xfrm>
        </p:spPr>
        <p:txBody>
          <a:bodyPr/>
          <a:lstStyle/>
          <a:p>
            <a:r>
              <a:rPr lang="en-US" dirty="0" smtClean="0"/>
              <a:t>Goals for this Session</a:t>
            </a:r>
            <a:endParaRPr lang="en-US" dirty="0"/>
          </a:p>
        </p:txBody>
      </p:sp>
      <p:sp>
        <p:nvSpPr>
          <p:cNvPr id="3" name="Content Placeholder 2">
            <a:extLst>
              <a:ext uri="{FF2B5EF4-FFF2-40B4-BE49-F238E27FC236}">
                <a16:creationId xmlns="" xmlns:a16="http://schemas.microsoft.com/office/drawing/2014/main" id="{EEA56ECD-2CFF-4388-8D47-891DE084B77A}"/>
              </a:ext>
            </a:extLst>
          </p:cNvPr>
          <p:cNvSpPr>
            <a:spLocks noGrp="1"/>
          </p:cNvSpPr>
          <p:nvPr>
            <p:ph idx="1"/>
          </p:nvPr>
        </p:nvSpPr>
        <p:spPr>
          <a:xfrm>
            <a:off x="838200" y="1433384"/>
            <a:ext cx="10515600" cy="4743579"/>
          </a:xfrm>
        </p:spPr>
        <p:txBody>
          <a:bodyPr/>
          <a:lstStyle/>
          <a:p>
            <a:r>
              <a:rPr lang="en-US" dirty="0" smtClean="0"/>
              <a:t>Review the Road Rally Safety Steward Manual (updated for 2019)</a:t>
            </a:r>
          </a:p>
          <a:p>
            <a:pPr lvl="1"/>
            <a:r>
              <a:rPr lang="en-US" dirty="0" smtClean="0"/>
              <a:t>Focusing on TSD Rallies (Tour or Course)</a:t>
            </a:r>
          </a:p>
          <a:p>
            <a:pPr lvl="1"/>
            <a:r>
              <a:rPr lang="en-US" dirty="0" smtClean="0"/>
              <a:t>Addressing a few unique issues for GTA Rallies</a:t>
            </a:r>
          </a:p>
          <a:p>
            <a:r>
              <a:rPr lang="en-US" dirty="0" smtClean="0"/>
              <a:t>Review the Safety Inspection Checklist (updated for 2019)</a:t>
            </a:r>
          </a:p>
          <a:p>
            <a:r>
              <a:rPr lang="en-US" dirty="0" smtClean="0"/>
              <a:t>Answer your questions and clarify any content presented</a:t>
            </a:r>
          </a:p>
          <a:p>
            <a:r>
              <a:rPr lang="en-US" dirty="0" smtClean="0"/>
              <a:t>Take the RRSS Knowledge Test</a:t>
            </a:r>
          </a:p>
          <a:p>
            <a:r>
              <a:rPr lang="en-US" dirty="0" smtClean="0"/>
              <a:t>Review the Knowledge Test questions and discuss best answers</a:t>
            </a:r>
          </a:p>
          <a:p>
            <a:r>
              <a:rPr lang="en-US" dirty="0" smtClean="0"/>
              <a:t>Complete your </a:t>
            </a:r>
            <a:r>
              <a:rPr lang="en-US" dirty="0" smtClean="0"/>
              <a:t>Road Rally </a:t>
            </a:r>
            <a:r>
              <a:rPr lang="en-US" dirty="0" smtClean="0"/>
              <a:t>Safety Steward License Applications</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2</a:t>
            </a:fld>
            <a:endParaRPr lang="en-US" dirty="0"/>
          </a:p>
        </p:txBody>
      </p:sp>
    </p:spTree>
    <p:extLst>
      <p:ext uri="{BB962C8B-B14F-4D97-AF65-F5344CB8AC3E}">
        <p14:creationId xmlns="" xmlns:p14="http://schemas.microsoft.com/office/powerpoint/2010/main" val="1568934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3545"/>
          </a:xfrm>
        </p:spPr>
        <p:txBody>
          <a:bodyPr/>
          <a:lstStyle/>
          <a:p>
            <a:r>
              <a:rPr lang="en-US" dirty="0" smtClean="0"/>
              <a:t>Closing</a:t>
            </a:r>
            <a:endParaRPr lang="en-US" dirty="0"/>
          </a:p>
        </p:txBody>
      </p:sp>
      <p:sp>
        <p:nvSpPr>
          <p:cNvPr id="3" name="Content Placeholder 2"/>
          <p:cNvSpPr>
            <a:spLocks noGrp="1"/>
          </p:cNvSpPr>
          <p:nvPr>
            <p:ph idx="1"/>
          </p:nvPr>
        </p:nvSpPr>
        <p:spPr>
          <a:xfrm>
            <a:off x="838200" y="1458097"/>
            <a:ext cx="10515600" cy="4718866"/>
          </a:xfrm>
        </p:spPr>
        <p:txBody>
          <a:bodyPr/>
          <a:lstStyle/>
          <a:p>
            <a:r>
              <a:rPr lang="en-US" dirty="0" smtClean="0"/>
              <a:t>My contact information:</a:t>
            </a:r>
          </a:p>
          <a:p>
            <a:pPr lvl="1"/>
            <a:r>
              <a:rPr lang="en-US" u="sng" dirty="0" smtClean="0"/>
              <a:t>mbennett3@mi.rr.com</a:t>
            </a:r>
            <a:endParaRPr lang="en-US" u="sng" dirty="0" smtClean="0"/>
          </a:p>
          <a:p>
            <a:pPr lvl="1"/>
            <a:r>
              <a:rPr lang="en-US" dirty="0" smtClean="0"/>
              <a:t>(248) 880-7800</a:t>
            </a:r>
          </a:p>
          <a:p>
            <a:pPr lvl="1">
              <a:buNone/>
            </a:pPr>
            <a:endParaRPr lang="en-US" dirty="0" smtClean="0"/>
          </a:p>
          <a:p>
            <a:r>
              <a:rPr lang="en-US" dirty="0" smtClean="0"/>
              <a:t>Please evaluate this session on the SCCA Convention App</a:t>
            </a:r>
          </a:p>
          <a:p>
            <a:endParaRPr lang="en-US" dirty="0" smtClean="0"/>
          </a:p>
          <a:p>
            <a:r>
              <a:rPr lang="en-US" dirty="0" smtClean="0"/>
              <a:t>Thanks for attending!</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20</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RRSS Manual content we will cover today</a:t>
            </a:r>
            <a:endParaRPr lang="en-US" dirty="0"/>
          </a:p>
        </p:txBody>
      </p:sp>
      <p:sp>
        <p:nvSpPr>
          <p:cNvPr id="3" name="Content Placeholder 2"/>
          <p:cNvSpPr>
            <a:spLocks noGrp="1"/>
          </p:cNvSpPr>
          <p:nvPr>
            <p:ph idx="1"/>
          </p:nvPr>
        </p:nvSpPr>
        <p:spPr/>
        <p:txBody>
          <a:bodyPr/>
          <a:lstStyle/>
          <a:p>
            <a:r>
              <a:rPr lang="en-US" dirty="0" smtClean="0"/>
              <a:t>TSD Speeds	</a:t>
            </a:r>
          </a:p>
          <a:p>
            <a:r>
              <a:rPr lang="en-US" dirty="0" smtClean="0"/>
              <a:t>TSD Route					Feel Free to ask questions at </a:t>
            </a:r>
          </a:p>
          <a:p>
            <a:r>
              <a:rPr lang="en-US" dirty="0" smtClean="0"/>
              <a:t>Control Locations				any time during these topics!</a:t>
            </a:r>
          </a:p>
          <a:p>
            <a:r>
              <a:rPr lang="en-US" dirty="0" smtClean="0"/>
              <a:t>Procedures</a:t>
            </a:r>
          </a:p>
          <a:p>
            <a:r>
              <a:rPr lang="en-US" dirty="0" smtClean="0"/>
              <a:t>GTA Unique Content</a:t>
            </a:r>
          </a:p>
          <a:p>
            <a:r>
              <a:rPr lang="en-US" dirty="0" smtClean="0"/>
              <a:t>Conducting the Safety Check</a:t>
            </a:r>
          </a:p>
          <a:p>
            <a:r>
              <a:rPr lang="en-US" dirty="0" smtClean="0"/>
              <a:t>After the Safety Check</a:t>
            </a:r>
          </a:p>
          <a:p>
            <a:endParaRPr lang="en-US" dirty="0" smtClean="0"/>
          </a:p>
          <a:p>
            <a:endParaRPr lang="en-US" dirty="0"/>
          </a:p>
        </p:txBody>
      </p:sp>
      <p:sp>
        <p:nvSpPr>
          <p:cNvPr id="6" name="Slide Number Placeholder 5"/>
          <p:cNvSpPr>
            <a:spLocks noGrp="1"/>
          </p:cNvSpPr>
          <p:nvPr>
            <p:ph type="sldNum" sz="quarter" idx="12"/>
          </p:nvPr>
        </p:nvSpPr>
        <p:spPr/>
        <p:txBody>
          <a:bodyPr/>
          <a:lstStyle/>
          <a:p>
            <a:pPr algn="ctr"/>
            <a:fld id="{A4DBC523-0BA0-4A8B-892E-D5CE82F95CB2}" type="slidenum">
              <a:rPr lang="en-US" smtClean="0"/>
              <a:pPr algn="ct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301578"/>
          </a:xfrm>
        </p:spPr>
        <p:txBody>
          <a:bodyPr/>
          <a:lstStyle/>
          <a:p>
            <a:r>
              <a:rPr lang="en-US" dirty="0" smtClean="0"/>
              <a:t>TSD Speeds</a:t>
            </a:r>
            <a:endParaRPr lang="en-US" dirty="0"/>
          </a:p>
        </p:txBody>
      </p:sp>
      <p:sp>
        <p:nvSpPr>
          <p:cNvPr id="3" name="Content Placeholder 2"/>
          <p:cNvSpPr>
            <a:spLocks noGrp="1"/>
          </p:cNvSpPr>
          <p:nvPr>
            <p:ph idx="1"/>
          </p:nvPr>
        </p:nvSpPr>
        <p:spPr>
          <a:xfrm>
            <a:off x="838200" y="1029730"/>
            <a:ext cx="10515600" cy="5346356"/>
          </a:xfrm>
        </p:spPr>
        <p:txBody>
          <a:bodyPr>
            <a:normAutofit lnSpcReduction="10000"/>
          </a:bodyPr>
          <a:lstStyle/>
          <a:p>
            <a:pPr marL="514350" indent="-514350">
              <a:buFont typeface="+mj-lt"/>
              <a:buAutoNum type="arabicPeriod"/>
            </a:pPr>
            <a:r>
              <a:rPr lang="en-US" dirty="0" smtClean="0"/>
              <a:t>Are rally speeds at or below posted limits?</a:t>
            </a:r>
          </a:p>
          <a:p>
            <a:pPr marL="971550" lvl="1" indent="-514350"/>
            <a:r>
              <a:rPr lang="en-US" dirty="0" smtClean="0"/>
              <a:t>Use Transit or Free Zones in areas with frequent speed limit changes</a:t>
            </a:r>
          </a:p>
          <a:p>
            <a:pPr marL="971550" lvl="1" indent="-514350"/>
            <a:r>
              <a:rPr lang="en-US" dirty="0" smtClean="0"/>
              <a:t>A short portion of route with a lower speed limit can be handled with a Pause, Transit or Free Zone, or a CAST at or below the lower speed limit</a:t>
            </a:r>
          </a:p>
          <a:p>
            <a:pPr marL="514350" indent="-514350">
              <a:buFont typeface="+mj-lt"/>
              <a:buAutoNum type="arabicPeriod"/>
            </a:pPr>
            <a:r>
              <a:rPr lang="en-US" dirty="0" smtClean="0"/>
              <a:t>Are speeds appropriate for road conditions?</a:t>
            </a:r>
          </a:p>
          <a:p>
            <a:pPr marL="971550" lvl="1" indent="-514350"/>
            <a:r>
              <a:rPr lang="en-US" dirty="0" smtClean="0"/>
              <a:t>Roughness, large potholes, sharp curves, traffic, railroad crossings, etc.</a:t>
            </a:r>
          </a:p>
          <a:p>
            <a:pPr marL="971550" lvl="1" indent="-514350"/>
            <a:r>
              <a:rPr lang="en-US" dirty="0" smtClean="0"/>
              <a:t>Impact of weather conditions / provision for emergency speeds</a:t>
            </a:r>
          </a:p>
          <a:p>
            <a:pPr marL="514350" indent="-514350">
              <a:buFont typeface="+mj-lt"/>
              <a:buAutoNum type="arabicPeriod"/>
            </a:pPr>
            <a:r>
              <a:rPr lang="en-US" dirty="0" smtClean="0"/>
              <a:t>Have Stops, Yields, Traffic Signals, etc. been accounted for?</a:t>
            </a:r>
          </a:p>
          <a:p>
            <a:pPr marL="971550" lvl="1" indent="-514350"/>
            <a:r>
              <a:rPr lang="en-US" dirty="0" smtClean="0"/>
              <a:t>Pause should be included if competitors cannot easily regain time</a:t>
            </a:r>
          </a:p>
          <a:p>
            <a:pPr marL="971550" lvl="1" indent="-514350"/>
            <a:r>
              <a:rPr lang="en-US" dirty="0" smtClean="0"/>
              <a:t>May need to adjust CAST if many turns, stops, etc. in a short distance</a:t>
            </a:r>
          </a:p>
          <a:p>
            <a:pPr marL="514350" indent="-514350">
              <a:buFont typeface="+mj-lt"/>
              <a:buAutoNum type="arabicPeriod"/>
            </a:pPr>
            <a:r>
              <a:rPr lang="en-US" dirty="0" smtClean="0"/>
              <a:t>If “brisk” driving is required, are “brisk” areas free from homes    and non-rally traffic?</a:t>
            </a:r>
          </a:p>
          <a:p>
            <a:pPr marL="971550" lvl="1" indent="-514350"/>
            <a:r>
              <a:rPr lang="en-US" dirty="0" smtClean="0"/>
              <a:t>Do not use “brisk” speeds in areas with homes or non-rally traffic</a:t>
            </a:r>
          </a:p>
          <a:p>
            <a:pPr marL="971550" lvl="1" indent="-514350"/>
            <a:r>
              <a:rPr lang="en-US" dirty="0" smtClean="0"/>
              <a:t>Opposing or cross rally traffic must not occur in any “brisk” section</a:t>
            </a: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7070"/>
          </a:xfrm>
        </p:spPr>
        <p:txBody>
          <a:bodyPr/>
          <a:lstStyle/>
          <a:p>
            <a:r>
              <a:rPr lang="en-US" dirty="0" smtClean="0"/>
              <a:t>TSD Speeds (continued)</a:t>
            </a:r>
            <a:endParaRPr lang="en-US" dirty="0"/>
          </a:p>
        </p:txBody>
      </p:sp>
      <p:sp>
        <p:nvSpPr>
          <p:cNvPr id="3" name="Content Placeholder 2"/>
          <p:cNvSpPr>
            <a:spLocks noGrp="1"/>
          </p:cNvSpPr>
          <p:nvPr>
            <p:ph idx="1"/>
          </p:nvPr>
        </p:nvSpPr>
        <p:spPr>
          <a:xfrm>
            <a:off x="807308" y="1367482"/>
            <a:ext cx="10546492" cy="4809482"/>
          </a:xfrm>
        </p:spPr>
        <p:txBody>
          <a:bodyPr>
            <a:normAutofit/>
          </a:bodyPr>
          <a:lstStyle/>
          <a:p>
            <a:pPr>
              <a:buNone/>
            </a:pPr>
            <a:r>
              <a:rPr lang="en-US" dirty="0" smtClean="0"/>
              <a:t>5.  Has in-town traffic on rally day been accounted for?</a:t>
            </a:r>
          </a:p>
          <a:p>
            <a:pPr lvl="1"/>
            <a:r>
              <a:rPr lang="en-US" dirty="0" smtClean="0"/>
              <a:t>Best time for the safety check is the same day and time as the rally     </a:t>
            </a:r>
          </a:p>
          <a:p>
            <a:pPr lvl="1"/>
            <a:r>
              <a:rPr lang="en-US" dirty="0" smtClean="0"/>
              <a:t>Discuss with </a:t>
            </a:r>
            <a:r>
              <a:rPr lang="en-US" dirty="0" err="1" smtClean="0"/>
              <a:t>Rallymaster</a:t>
            </a:r>
            <a:r>
              <a:rPr lang="en-US" dirty="0" smtClean="0"/>
              <a:t> how he will handle any unforeseen traffic problem	</a:t>
            </a:r>
          </a:p>
          <a:p>
            <a:pPr marL="514350" indent="-514350">
              <a:buAutoNum type="arabicPeriod" startAt="6"/>
            </a:pPr>
            <a:r>
              <a:rPr lang="en-US" dirty="0" smtClean="0"/>
              <a:t>Are pauses used when appropriate?</a:t>
            </a:r>
          </a:p>
          <a:p>
            <a:pPr marL="971550" lvl="1" indent="-514350"/>
            <a:r>
              <a:rPr lang="en-US" dirty="0" smtClean="0"/>
              <a:t>Watch out for left turns just before a Control</a:t>
            </a:r>
          </a:p>
          <a:p>
            <a:pPr marL="514350" indent="-514350">
              <a:buAutoNum type="arabicPeriod" startAt="7"/>
            </a:pPr>
            <a:r>
              <a:rPr lang="en-US" dirty="0" smtClean="0"/>
              <a:t>Has adequate time been allowed for the odometer calibration check?</a:t>
            </a:r>
          </a:p>
          <a:p>
            <a:pPr marL="971550" lvl="1" indent="-514350"/>
            <a:r>
              <a:rPr lang="en-US" dirty="0" smtClean="0"/>
              <a:t>Competitors must have a minimum of five minutes for calculation at end</a:t>
            </a:r>
          </a:p>
          <a:p>
            <a:pPr marL="514350" indent="-514350">
              <a:buAutoNum type="arabicPeriod" startAt="8"/>
            </a:pPr>
            <a:r>
              <a:rPr lang="en-US" dirty="0" smtClean="0"/>
              <a:t>Is a time allowance procedure in effect?</a:t>
            </a:r>
          </a:p>
          <a:p>
            <a:pPr marL="971550" lvl="1" indent="-514350"/>
            <a:r>
              <a:rPr lang="en-US" dirty="0" smtClean="0"/>
              <a:t>Time Allowances must be free of penalty in all SCCA road rallies</a:t>
            </a:r>
          </a:p>
          <a:p>
            <a:pPr marL="971550" lvl="1" indent="-514350"/>
            <a:r>
              <a:rPr lang="en-US" dirty="0" smtClean="0"/>
              <a:t>Goal is to prevent competitors from speeding</a:t>
            </a:r>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5880"/>
          </a:xfrm>
        </p:spPr>
        <p:txBody>
          <a:bodyPr/>
          <a:lstStyle/>
          <a:p>
            <a:r>
              <a:rPr lang="en-US" dirty="0" smtClean="0"/>
              <a:t>TSD </a:t>
            </a:r>
            <a:r>
              <a:rPr lang="en-US" dirty="0" smtClean="0"/>
              <a:t>Route</a:t>
            </a:r>
            <a:endParaRPr lang="en-US" dirty="0"/>
          </a:p>
        </p:txBody>
      </p:sp>
      <p:sp>
        <p:nvSpPr>
          <p:cNvPr id="3" name="Content Placeholder 2"/>
          <p:cNvSpPr>
            <a:spLocks noGrp="1"/>
          </p:cNvSpPr>
          <p:nvPr>
            <p:ph idx="1"/>
          </p:nvPr>
        </p:nvSpPr>
        <p:spPr>
          <a:xfrm>
            <a:off x="838200" y="1367482"/>
            <a:ext cx="10515600" cy="4809482"/>
          </a:xfrm>
        </p:spPr>
        <p:txBody>
          <a:bodyPr>
            <a:normAutofit/>
          </a:bodyPr>
          <a:lstStyle/>
          <a:p>
            <a:pPr marL="514350" indent="-514350">
              <a:buAutoNum type="arabicPeriod" startAt="9"/>
            </a:pPr>
            <a:r>
              <a:rPr lang="en-US" dirty="0" smtClean="0"/>
              <a:t>Are sections that are not Free Zones or Transit Zones low enough in traffic to allow CASTs to be maintained safely, while not unduly delaying non-rally traffic?</a:t>
            </a:r>
          </a:p>
          <a:p>
            <a:pPr marL="514350" indent="-514350">
              <a:buAutoNum type="arabicPeriod" startAt="9"/>
            </a:pPr>
            <a:r>
              <a:rPr lang="en-US" dirty="0" smtClean="0"/>
              <a:t>Are congested and residential areas Transit or Free Zones?</a:t>
            </a:r>
          </a:p>
          <a:p>
            <a:pPr marL="971550" lvl="1" indent="-514350"/>
            <a:r>
              <a:rPr lang="en-US" dirty="0" smtClean="0"/>
              <a:t>Goal is to maintain CAST without affecting </a:t>
            </a:r>
            <a:r>
              <a:rPr lang="en-US" dirty="0" smtClean="0"/>
              <a:t>local traffic</a:t>
            </a:r>
            <a:endParaRPr lang="en-US" dirty="0" smtClean="0"/>
          </a:p>
          <a:p>
            <a:pPr marL="514350" indent="-514350">
              <a:buAutoNum type="arabicPeriod" startAt="9"/>
            </a:pPr>
            <a:r>
              <a:rPr lang="en-US" dirty="0" smtClean="0"/>
              <a:t>Is there room to pull off and wait safely at the end of the Transit or Free Zones and the Odometer Check?</a:t>
            </a:r>
          </a:p>
          <a:p>
            <a:pPr marL="971550" lvl="1" indent="-514350"/>
            <a:r>
              <a:rPr lang="en-US" dirty="0" smtClean="0"/>
              <a:t>Goal is to not cause a safety or public relations problem</a:t>
            </a:r>
          </a:p>
          <a:p>
            <a:pPr marL="514350" indent="-514350">
              <a:buAutoNum type="arabicPeriod" startAt="9"/>
            </a:pPr>
            <a:r>
              <a:rPr lang="en-US" dirty="0" smtClean="0"/>
              <a:t>Does the course avoid retracing routes through congested or residential areas?</a:t>
            </a:r>
          </a:p>
          <a:p>
            <a:pPr marL="971550" lvl="1" indent="-514350"/>
            <a:r>
              <a:rPr lang="en-US" dirty="0" smtClean="0"/>
              <a:t>Doing so may draw </a:t>
            </a:r>
            <a:r>
              <a:rPr lang="en-US" dirty="0" smtClean="0"/>
              <a:t>negative </a:t>
            </a:r>
            <a:r>
              <a:rPr lang="en-US" dirty="0" smtClean="0"/>
              <a:t>attention from locals</a:t>
            </a:r>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82B5D1-AD17-40CD-A443-3A7667F05E43}"/>
              </a:ext>
            </a:extLst>
          </p:cNvPr>
          <p:cNvSpPr>
            <a:spLocks noGrp="1"/>
          </p:cNvSpPr>
          <p:nvPr>
            <p:ph type="title"/>
          </p:nvPr>
        </p:nvSpPr>
        <p:spPr>
          <a:xfrm>
            <a:off x="838200" y="365125"/>
            <a:ext cx="10515600" cy="1043545"/>
          </a:xfrm>
        </p:spPr>
        <p:txBody>
          <a:bodyPr/>
          <a:lstStyle/>
          <a:p>
            <a:r>
              <a:rPr lang="en-US" dirty="0" smtClean="0"/>
              <a:t>TSD </a:t>
            </a:r>
            <a:r>
              <a:rPr lang="en-US" dirty="0" smtClean="0"/>
              <a:t>Route </a:t>
            </a:r>
            <a:r>
              <a:rPr lang="en-US" dirty="0" smtClean="0"/>
              <a:t>(continued)</a:t>
            </a:r>
            <a:endParaRPr lang="en-US" dirty="0"/>
          </a:p>
        </p:txBody>
      </p:sp>
      <p:sp>
        <p:nvSpPr>
          <p:cNvPr id="3" name="Content Placeholder 2">
            <a:extLst>
              <a:ext uri="{FF2B5EF4-FFF2-40B4-BE49-F238E27FC236}">
                <a16:creationId xmlns="" xmlns:a16="http://schemas.microsoft.com/office/drawing/2014/main" id="{953C0DC0-2B36-41A2-88ED-8358A9504318}"/>
              </a:ext>
            </a:extLst>
          </p:cNvPr>
          <p:cNvSpPr>
            <a:spLocks noGrp="1"/>
          </p:cNvSpPr>
          <p:nvPr>
            <p:ph idx="1"/>
          </p:nvPr>
        </p:nvSpPr>
        <p:spPr>
          <a:xfrm>
            <a:off x="838200" y="1482811"/>
            <a:ext cx="10515600" cy="4694152"/>
          </a:xfrm>
        </p:spPr>
        <p:txBody>
          <a:bodyPr>
            <a:normAutofit/>
          </a:bodyPr>
          <a:lstStyle/>
          <a:p>
            <a:pPr marL="514350" indent="-514350">
              <a:buNone/>
            </a:pPr>
            <a:r>
              <a:rPr lang="en-US" dirty="0" smtClean="0"/>
              <a:t>13. Does the course avoid areas where children may play on or near the road during the time when the rally will pass?</a:t>
            </a:r>
          </a:p>
          <a:p>
            <a:pPr marL="971550" lvl="1" indent="-514350"/>
            <a:r>
              <a:rPr lang="en-US" dirty="0" smtClean="0"/>
              <a:t>If this cannot be avoided, take into consideration when setting CAST</a:t>
            </a:r>
          </a:p>
          <a:p>
            <a:pPr marL="514350" indent="-514350">
              <a:buNone/>
            </a:pPr>
            <a:r>
              <a:rPr lang="en-US" dirty="0" smtClean="0"/>
              <a:t>14. Does the course avoid “car breaker” and other unsuitable roads?</a:t>
            </a:r>
          </a:p>
          <a:p>
            <a:pPr marL="971550" lvl="1" indent="-514350"/>
            <a:r>
              <a:rPr lang="en-US" dirty="0" smtClean="0"/>
              <a:t>Set lower CAST on rough section of road to avoid car or tire damage</a:t>
            </a:r>
          </a:p>
          <a:p>
            <a:pPr marL="971550" lvl="1" indent="-514350"/>
            <a:r>
              <a:rPr lang="en-US" dirty="0" smtClean="0"/>
              <a:t>Remember that most competitors will be in their regular street vehicle</a:t>
            </a:r>
          </a:p>
          <a:p>
            <a:pPr marL="971550" lvl="1" indent="-514350"/>
            <a:r>
              <a:rPr lang="en-US" dirty="0" smtClean="0"/>
              <a:t>Goal is for competitors to have fun and attend other events!</a:t>
            </a:r>
          </a:p>
          <a:p>
            <a:pPr marL="514350" indent="-514350">
              <a:buNone/>
            </a:pPr>
            <a:endParaRPr lang="en-US" dirty="0" smtClean="0"/>
          </a:p>
          <a:p>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7</a:t>
            </a:fld>
            <a:endParaRPr lang="en-US" dirty="0"/>
          </a:p>
        </p:txBody>
      </p:sp>
    </p:spTree>
    <p:extLst>
      <p:ext uri="{BB962C8B-B14F-4D97-AF65-F5344CB8AC3E}">
        <p14:creationId xmlns="" xmlns:p14="http://schemas.microsoft.com/office/powerpoint/2010/main" val="1949010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5880"/>
          </a:xfrm>
        </p:spPr>
        <p:txBody>
          <a:bodyPr/>
          <a:lstStyle/>
          <a:p>
            <a:r>
              <a:rPr lang="en-US" dirty="0" smtClean="0"/>
              <a:t>Control Locations</a:t>
            </a:r>
            <a:endParaRPr lang="en-US" dirty="0"/>
          </a:p>
        </p:txBody>
      </p:sp>
      <p:sp>
        <p:nvSpPr>
          <p:cNvPr id="3" name="Content Placeholder 2"/>
          <p:cNvSpPr>
            <a:spLocks noGrp="1"/>
          </p:cNvSpPr>
          <p:nvPr>
            <p:ph idx="1"/>
          </p:nvPr>
        </p:nvSpPr>
        <p:spPr>
          <a:xfrm>
            <a:off x="838200" y="1334530"/>
            <a:ext cx="10515600" cy="4842433"/>
          </a:xfrm>
        </p:spPr>
        <p:txBody>
          <a:bodyPr>
            <a:normAutofit fontScale="92500"/>
          </a:bodyPr>
          <a:lstStyle/>
          <a:p>
            <a:pPr marL="514350" indent="-514350">
              <a:buAutoNum type="arabicPeriod" startAt="15"/>
            </a:pPr>
            <a:r>
              <a:rPr lang="en-US" dirty="0" smtClean="0"/>
              <a:t>Are controls located away from homes, open businesses and intersections?</a:t>
            </a:r>
          </a:p>
          <a:p>
            <a:pPr marL="971550" lvl="1" indent="-514350"/>
            <a:r>
              <a:rPr lang="en-US" dirty="0" smtClean="0"/>
              <a:t>Contact residents / business owners about what will happen at Control if nearby</a:t>
            </a:r>
          </a:p>
          <a:p>
            <a:pPr marL="514350" indent="-514350">
              <a:buAutoNum type="arabicPeriod" startAt="16"/>
            </a:pPr>
            <a:r>
              <a:rPr lang="en-US" dirty="0" smtClean="0"/>
              <a:t>Are controls not located on freeways and freeway exit ramps?</a:t>
            </a:r>
          </a:p>
          <a:p>
            <a:pPr marL="971550" lvl="1" indent="-514350"/>
            <a:r>
              <a:rPr lang="en-US" dirty="0" smtClean="0"/>
              <a:t>Inherently unsafe due to high speeds involved</a:t>
            </a:r>
          </a:p>
          <a:p>
            <a:pPr marL="514350" indent="-514350">
              <a:buAutoNum type="arabicPeriod" startAt="16"/>
            </a:pPr>
            <a:r>
              <a:rPr lang="en-US" dirty="0" smtClean="0"/>
              <a:t>Are controls located away from unsafe locations?</a:t>
            </a:r>
          </a:p>
          <a:p>
            <a:pPr marL="971550" lvl="1" indent="-514350"/>
            <a:r>
              <a:rPr lang="en-US" dirty="0" smtClean="0"/>
              <a:t>Too close to a stop sign or traffic control device</a:t>
            </a:r>
          </a:p>
          <a:p>
            <a:pPr marL="971550" lvl="1" indent="-514350"/>
            <a:r>
              <a:rPr lang="en-US" dirty="0" smtClean="0"/>
              <a:t>Just after a left turn or curve is inherently less safe – use a remote timing line</a:t>
            </a:r>
          </a:p>
          <a:p>
            <a:pPr marL="514350" indent="-514350">
              <a:buNone/>
            </a:pPr>
            <a:r>
              <a:rPr lang="en-US" dirty="0" smtClean="0"/>
              <a:t>18a. Is there room to place the control car(s) in areas not normally used for travel?</a:t>
            </a:r>
          </a:p>
          <a:p>
            <a:pPr marL="971550" lvl="1" indent="-514350"/>
            <a:r>
              <a:rPr lang="en-US" dirty="0" smtClean="0"/>
              <a:t>Use field entrances, solid shoulders, etc.</a:t>
            </a:r>
          </a:p>
          <a:p>
            <a:pPr marL="971550" lvl="1" indent="-514350"/>
            <a:r>
              <a:rPr lang="en-US" dirty="0" smtClean="0"/>
              <a:t>Good idea to physically mark the locations</a:t>
            </a:r>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4691"/>
          </a:xfrm>
        </p:spPr>
        <p:txBody>
          <a:bodyPr/>
          <a:lstStyle/>
          <a:p>
            <a:r>
              <a:rPr lang="en-US" dirty="0" smtClean="0"/>
              <a:t>Control Locations (continued)</a:t>
            </a:r>
            <a:endParaRPr lang="en-US" dirty="0"/>
          </a:p>
        </p:txBody>
      </p:sp>
      <p:sp>
        <p:nvSpPr>
          <p:cNvPr id="3" name="Content Placeholder 2"/>
          <p:cNvSpPr>
            <a:spLocks noGrp="1"/>
          </p:cNvSpPr>
          <p:nvPr>
            <p:ph idx="1"/>
          </p:nvPr>
        </p:nvSpPr>
        <p:spPr>
          <a:xfrm>
            <a:off x="838200" y="1367482"/>
            <a:ext cx="10515600" cy="4809482"/>
          </a:xfrm>
        </p:spPr>
        <p:txBody>
          <a:bodyPr/>
          <a:lstStyle/>
          <a:p>
            <a:pPr marL="514350" indent="-514350">
              <a:buNone/>
            </a:pPr>
            <a:r>
              <a:rPr lang="en-US" dirty="0" smtClean="0"/>
              <a:t>18b. For Open Controls, are the control car(s) located far enough from the timing line to allow cars to safely slow down and stop?</a:t>
            </a:r>
          </a:p>
          <a:p>
            <a:pPr marL="514350" indent="-514350">
              <a:buNone/>
            </a:pPr>
            <a:r>
              <a:rPr lang="en-US" dirty="0" smtClean="0"/>
              <a:t>19. For Open Controls, is there room for up to ten rally cars to pull off past the control car or timing table?</a:t>
            </a:r>
          </a:p>
          <a:p>
            <a:pPr marL="971550" lvl="1" indent="-514350"/>
            <a:r>
              <a:rPr lang="en-US" dirty="0" smtClean="0"/>
              <a:t>There could be a problem at the Control which causes cars to accumulate</a:t>
            </a:r>
          </a:p>
          <a:p>
            <a:pPr marL="514350" indent="-514350">
              <a:buNone/>
            </a:pPr>
            <a:r>
              <a:rPr lang="en-US" dirty="0" smtClean="0"/>
              <a:t>20. Do controls avoid “no passing” areas?</a:t>
            </a:r>
          </a:p>
          <a:p>
            <a:pPr marL="514350" indent="-514350">
              <a:buNone/>
            </a:pPr>
            <a:r>
              <a:rPr lang="en-US" dirty="0" smtClean="0"/>
              <a:t>21. Are controls located in areas of low traffic density?</a:t>
            </a:r>
          </a:p>
          <a:p>
            <a:pPr marL="514350" indent="-514350">
              <a:buNone/>
            </a:pPr>
            <a:r>
              <a:rPr lang="en-US" dirty="0" smtClean="0"/>
              <a:t>22. Are Open Controls located so competitors and workers do not have to cross the road?</a:t>
            </a:r>
          </a:p>
          <a:p>
            <a:pPr marL="971550" lvl="1" indent="-514350"/>
            <a:r>
              <a:rPr lang="en-US" dirty="0" smtClean="0"/>
              <a:t>Closed or “passage” controls can be on either side of the road </a:t>
            </a:r>
          </a:p>
          <a:p>
            <a:pPr>
              <a:buNone/>
            </a:pPr>
            <a:endParaRPr lang="en-US" dirty="0"/>
          </a:p>
        </p:txBody>
      </p:sp>
      <p:sp>
        <p:nvSpPr>
          <p:cNvPr id="4" name="Slide Number Placeholder 3"/>
          <p:cNvSpPr>
            <a:spLocks noGrp="1"/>
          </p:cNvSpPr>
          <p:nvPr>
            <p:ph type="sldNum" sz="quarter" idx="12"/>
          </p:nvPr>
        </p:nvSpPr>
        <p:spPr/>
        <p:txBody>
          <a:bodyPr/>
          <a:lstStyle/>
          <a:p>
            <a:pPr algn="ctr"/>
            <a:fld id="{A4DBC523-0BA0-4A8B-892E-D5CE82F95CB2}" type="slidenum">
              <a:rPr lang="en-US" smtClean="0"/>
              <a:pPr algn="ctr"/>
              <a:t>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4554</TotalTime>
  <Words>4336</Words>
  <Application>Microsoft Office PowerPoint</Application>
  <PresentationFormat>Custom</PresentationFormat>
  <Paragraphs>424</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Road Rally Safety Steward Training</vt:lpstr>
      <vt:lpstr>Goals for this Session</vt:lpstr>
      <vt:lpstr>RRSS Manual content we will cover today</vt:lpstr>
      <vt:lpstr>TSD Speeds</vt:lpstr>
      <vt:lpstr>TSD Speeds (continued)</vt:lpstr>
      <vt:lpstr>TSD Route</vt:lpstr>
      <vt:lpstr>TSD Route (continued)</vt:lpstr>
      <vt:lpstr>Control Locations</vt:lpstr>
      <vt:lpstr>Control Locations (continued)</vt:lpstr>
      <vt:lpstr>Control Locations (continued)</vt:lpstr>
      <vt:lpstr>Procedures</vt:lpstr>
      <vt:lpstr>Procedures (continued)</vt:lpstr>
      <vt:lpstr>GTA Unique Content</vt:lpstr>
      <vt:lpstr>Conducting the Safety Check</vt:lpstr>
      <vt:lpstr>After the Safety Check</vt:lpstr>
      <vt:lpstr>Next Steps</vt:lpstr>
      <vt:lpstr>Additional Resources – Divisional RR Stewards</vt:lpstr>
      <vt:lpstr>Additional Resources – Road Rally Board</vt:lpstr>
      <vt:lpstr>Additional Resources – Regional Development</vt:lpstr>
      <vt:lpstr>Closing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Albin</dc:creator>
  <cp:lastModifiedBy>Mike Bennett</cp:lastModifiedBy>
  <cp:revision>126</cp:revision>
  <dcterms:created xsi:type="dcterms:W3CDTF">2017-11-07T19:41:29Z</dcterms:created>
  <dcterms:modified xsi:type="dcterms:W3CDTF">2019-01-06T22:53:58Z</dcterms:modified>
</cp:coreProperties>
</file>