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6" r:id="rId3"/>
    <p:sldId id="256" r:id="rId4"/>
    <p:sldId id="258" r:id="rId5"/>
    <p:sldId id="275" r:id="rId6"/>
    <p:sldId id="260" r:id="rId7"/>
    <p:sldId id="261" r:id="rId8"/>
    <p:sldId id="262" r:id="rId9"/>
    <p:sldId id="263" r:id="rId10"/>
    <p:sldId id="264" r:id="rId11"/>
    <p:sldId id="265" r:id="rId12"/>
    <p:sldId id="271" r:id="rId13"/>
    <p:sldId id="266" r:id="rId14"/>
    <p:sldId id="267" r:id="rId15"/>
    <p:sldId id="268" r:id="rId16"/>
    <p:sldId id="269" r:id="rId17"/>
    <p:sldId id="270" r:id="rId18"/>
    <p:sldId id="272" r:id="rId19"/>
    <p:sldId id="274" r:id="rId2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0" autoAdjust="0"/>
    <p:restoredTop sz="94660"/>
  </p:normalViewPr>
  <p:slideViewPr>
    <p:cSldViewPr snapToGrid="0">
      <p:cViewPr varScale="1">
        <p:scale>
          <a:sx n="110" d="100"/>
          <a:sy n="110" d="100"/>
        </p:scale>
        <p:origin x="32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ED90-7ACD-4A63-8464-564A661DB2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4CE634-CD75-445B-B9B1-4EE906FCFA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EA2444-F322-4971-8743-ECA9E193FE38}"/>
              </a:ext>
            </a:extLst>
          </p:cNvPr>
          <p:cNvSpPr>
            <a:spLocks noGrp="1"/>
          </p:cNvSpPr>
          <p:nvPr>
            <p:ph type="dt" sz="half" idx="10"/>
          </p:nvPr>
        </p:nvSpPr>
        <p:spPr/>
        <p:txBody>
          <a:bodyPr/>
          <a:lstStyle/>
          <a:p>
            <a:fld id="{0E7EF973-63C1-4413-8D53-C1D3B9EBCAFB}" type="datetimeFigureOut">
              <a:rPr lang="en-US" smtClean="0"/>
              <a:t>1/16/2018</a:t>
            </a:fld>
            <a:endParaRPr lang="en-US"/>
          </a:p>
        </p:txBody>
      </p:sp>
      <p:sp>
        <p:nvSpPr>
          <p:cNvPr id="5" name="Footer Placeholder 4">
            <a:extLst>
              <a:ext uri="{FF2B5EF4-FFF2-40B4-BE49-F238E27FC236}">
                <a16:creationId xmlns:a16="http://schemas.microsoft.com/office/drawing/2014/main" id="{0F0A4318-58E1-44C0-9B97-6495F643F5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EBC462-ADE3-4836-AE73-3F4DB285206B}"/>
              </a:ext>
            </a:extLst>
          </p:cNvPr>
          <p:cNvSpPr>
            <a:spLocks noGrp="1"/>
          </p:cNvSpPr>
          <p:nvPr>
            <p:ph type="sldNum" sz="quarter" idx="12"/>
          </p:nvPr>
        </p:nvSpPr>
        <p:spPr/>
        <p:txBody>
          <a:bodyPr/>
          <a:lstStyle/>
          <a:p>
            <a:fld id="{F9048741-16D5-4479-9E45-CDCBCC5676F6}" type="slidenum">
              <a:rPr lang="en-US" smtClean="0"/>
              <a:t>‹#›</a:t>
            </a:fld>
            <a:endParaRPr lang="en-US"/>
          </a:p>
        </p:txBody>
      </p:sp>
      <p:pic>
        <p:nvPicPr>
          <p:cNvPr id="7" name="Picture 6" descr="A picture containing clipart&#10;&#10;Description generated with very high confidence">
            <a:extLst>
              <a:ext uri="{FF2B5EF4-FFF2-40B4-BE49-F238E27FC236}">
                <a16:creationId xmlns:a16="http://schemas.microsoft.com/office/drawing/2014/main" id="{EC155C1F-6ED6-468C-82C4-03D994D3E61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8400" y="274320"/>
            <a:ext cx="1828800" cy="914400"/>
          </a:xfrm>
          <a:prstGeom prst="rect">
            <a:avLst/>
          </a:prstGeom>
        </p:spPr>
      </p:pic>
      <p:pic>
        <p:nvPicPr>
          <p:cNvPr id="8" name="Picture 7" descr="A picture containing clipart&#10;&#10;Description generated with very high confidence">
            <a:extLst>
              <a:ext uri="{FF2B5EF4-FFF2-40B4-BE49-F238E27FC236}">
                <a16:creationId xmlns:a16="http://schemas.microsoft.com/office/drawing/2014/main" id="{5EDCD37F-376F-40E0-8552-CF1CB0D1092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4320" y="5669280"/>
            <a:ext cx="2650438" cy="914400"/>
          </a:xfrm>
          <a:prstGeom prst="rect">
            <a:avLst/>
          </a:prstGeom>
        </p:spPr>
      </p:pic>
    </p:spTree>
    <p:extLst>
      <p:ext uri="{BB962C8B-B14F-4D97-AF65-F5344CB8AC3E}">
        <p14:creationId xmlns:p14="http://schemas.microsoft.com/office/powerpoint/2010/main" val="1709107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678D4-10B2-4F2B-9684-F7F59F988B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AC6C72-C3C3-449F-869C-F4C03B0B08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E0DAF-415B-4D9B-BEA3-B8739B38E498}"/>
              </a:ext>
            </a:extLst>
          </p:cNvPr>
          <p:cNvSpPr>
            <a:spLocks noGrp="1"/>
          </p:cNvSpPr>
          <p:nvPr>
            <p:ph type="dt" sz="half" idx="10"/>
          </p:nvPr>
        </p:nvSpPr>
        <p:spPr/>
        <p:txBody>
          <a:bodyPr/>
          <a:lstStyle/>
          <a:p>
            <a:fld id="{0E7EF973-63C1-4413-8D53-C1D3B9EBCAFB}" type="datetimeFigureOut">
              <a:rPr lang="en-US" smtClean="0"/>
              <a:t>1/16/2018</a:t>
            </a:fld>
            <a:endParaRPr lang="en-US"/>
          </a:p>
        </p:txBody>
      </p:sp>
      <p:sp>
        <p:nvSpPr>
          <p:cNvPr id="5" name="Footer Placeholder 4">
            <a:extLst>
              <a:ext uri="{FF2B5EF4-FFF2-40B4-BE49-F238E27FC236}">
                <a16:creationId xmlns:a16="http://schemas.microsoft.com/office/drawing/2014/main" id="{DB013305-A066-477E-A242-FD605135E6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4CF4AC-4B6C-4780-B902-38484EF53757}"/>
              </a:ext>
            </a:extLst>
          </p:cNvPr>
          <p:cNvSpPr>
            <a:spLocks noGrp="1"/>
          </p:cNvSpPr>
          <p:nvPr>
            <p:ph type="sldNum" sz="quarter" idx="12"/>
          </p:nvPr>
        </p:nvSpPr>
        <p:spPr/>
        <p:txBody>
          <a:bodyPr/>
          <a:lstStyle/>
          <a:p>
            <a:fld id="{F9048741-16D5-4479-9E45-CDCBCC5676F6}" type="slidenum">
              <a:rPr lang="en-US" smtClean="0"/>
              <a:t>‹#›</a:t>
            </a:fld>
            <a:endParaRPr lang="en-US"/>
          </a:p>
        </p:txBody>
      </p:sp>
    </p:spTree>
    <p:extLst>
      <p:ext uri="{BB962C8B-B14F-4D97-AF65-F5344CB8AC3E}">
        <p14:creationId xmlns:p14="http://schemas.microsoft.com/office/powerpoint/2010/main" val="2465894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EB0F59-B116-431D-A1C3-FE26A2EC10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B87703-ADD6-44BE-8BE6-49EEDF2203C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40814-6092-4093-A4B7-355DDA6203E6}"/>
              </a:ext>
            </a:extLst>
          </p:cNvPr>
          <p:cNvSpPr>
            <a:spLocks noGrp="1"/>
          </p:cNvSpPr>
          <p:nvPr>
            <p:ph type="dt" sz="half" idx="10"/>
          </p:nvPr>
        </p:nvSpPr>
        <p:spPr/>
        <p:txBody>
          <a:bodyPr/>
          <a:lstStyle/>
          <a:p>
            <a:fld id="{0E7EF973-63C1-4413-8D53-C1D3B9EBCAFB}" type="datetimeFigureOut">
              <a:rPr lang="en-US" smtClean="0"/>
              <a:t>1/16/2018</a:t>
            </a:fld>
            <a:endParaRPr lang="en-US"/>
          </a:p>
        </p:txBody>
      </p:sp>
      <p:sp>
        <p:nvSpPr>
          <p:cNvPr id="5" name="Footer Placeholder 4">
            <a:extLst>
              <a:ext uri="{FF2B5EF4-FFF2-40B4-BE49-F238E27FC236}">
                <a16:creationId xmlns:a16="http://schemas.microsoft.com/office/drawing/2014/main" id="{571A6469-2584-48A4-9C65-D0B923F85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3A4EB8-D992-436A-A251-76E98F0C0591}"/>
              </a:ext>
            </a:extLst>
          </p:cNvPr>
          <p:cNvSpPr>
            <a:spLocks noGrp="1"/>
          </p:cNvSpPr>
          <p:nvPr>
            <p:ph type="sldNum" sz="quarter" idx="12"/>
          </p:nvPr>
        </p:nvSpPr>
        <p:spPr/>
        <p:txBody>
          <a:bodyPr/>
          <a:lstStyle/>
          <a:p>
            <a:fld id="{F9048741-16D5-4479-9E45-CDCBCC5676F6}" type="slidenum">
              <a:rPr lang="en-US" smtClean="0"/>
              <a:t>‹#›</a:t>
            </a:fld>
            <a:endParaRPr lang="en-US"/>
          </a:p>
        </p:txBody>
      </p:sp>
    </p:spTree>
    <p:extLst>
      <p:ext uri="{BB962C8B-B14F-4D97-AF65-F5344CB8AC3E}">
        <p14:creationId xmlns:p14="http://schemas.microsoft.com/office/powerpoint/2010/main" val="259924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8FCEA-7C33-4852-BE87-BC7EF2F3FB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C13CA6-B662-43DB-856D-25345AED2C9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33C583-0DED-4F2F-9A79-4C984AB44461}"/>
              </a:ext>
            </a:extLst>
          </p:cNvPr>
          <p:cNvSpPr>
            <a:spLocks noGrp="1"/>
          </p:cNvSpPr>
          <p:nvPr>
            <p:ph type="dt" sz="half" idx="10"/>
          </p:nvPr>
        </p:nvSpPr>
        <p:spPr/>
        <p:txBody>
          <a:bodyPr/>
          <a:lstStyle/>
          <a:p>
            <a:fld id="{0E7EF973-63C1-4413-8D53-C1D3B9EBCAFB}" type="datetimeFigureOut">
              <a:rPr lang="en-US" smtClean="0"/>
              <a:t>1/16/2018</a:t>
            </a:fld>
            <a:endParaRPr lang="en-US"/>
          </a:p>
        </p:txBody>
      </p:sp>
      <p:sp>
        <p:nvSpPr>
          <p:cNvPr id="5" name="Footer Placeholder 4">
            <a:extLst>
              <a:ext uri="{FF2B5EF4-FFF2-40B4-BE49-F238E27FC236}">
                <a16:creationId xmlns:a16="http://schemas.microsoft.com/office/drawing/2014/main" id="{E303C021-E8EB-40CE-A6D2-9A24881B2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AF3E83-8844-4B92-B9FF-07F4DEFB5959}"/>
              </a:ext>
            </a:extLst>
          </p:cNvPr>
          <p:cNvSpPr>
            <a:spLocks noGrp="1"/>
          </p:cNvSpPr>
          <p:nvPr>
            <p:ph type="sldNum" sz="quarter" idx="12"/>
          </p:nvPr>
        </p:nvSpPr>
        <p:spPr/>
        <p:txBody>
          <a:bodyPr/>
          <a:lstStyle/>
          <a:p>
            <a:fld id="{F9048741-16D5-4479-9E45-CDCBCC5676F6}" type="slidenum">
              <a:rPr lang="en-US" smtClean="0"/>
              <a:t>‹#›</a:t>
            </a:fld>
            <a:endParaRPr lang="en-US"/>
          </a:p>
        </p:txBody>
      </p:sp>
      <p:pic>
        <p:nvPicPr>
          <p:cNvPr id="7" name="Picture 6" descr="A picture containing clipart&#10;&#10;Description generated with very high confidence">
            <a:extLst>
              <a:ext uri="{FF2B5EF4-FFF2-40B4-BE49-F238E27FC236}">
                <a16:creationId xmlns:a16="http://schemas.microsoft.com/office/drawing/2014/main" id="{D838A21B-90C7-45DD-B52E-171202C4724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58400" y="274320"/>
            <a:ext cx="1828800" cy="914400"/>
          </a:xfrm>
          <a:prstGeom prst="rect">
            <a:avLst/>
          </a:prstGeom>
        </p:spPr>
      </p:pic>
      <p:pic>
        <p:nvPicPr>
          <p:cNvPr id="8" name="Picture 7" descr="A picture containing clipart&#10;&#10;Description generated with very high confidence">
            <a:extLst>
              <a:ext uri="{FF2B5EF4-FFF2-40B4-BE49-F238E27FC236}">
                <a16:creationId xmlns:a16="http://schemas.microsoft.com/office/drawing/2014/main" id="{D426AC77-E8FB-444E-A21E-BD6ABC177E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4320" y="5669280"/>
            <a:ext cx="2650438" cy="914400"/>
          </a:xfrm>
          <a:prstGeom prst="rect">
            <a:avLst/>
          </a:prstGeom>
        </p:spPr>
      </p:pic>
    </p:spTree>
    <p:extLst>
      <p:ext uri="{BB962C8B-B14F-4D97-AF65-F5344CB8AC3E}">
        <p14:creationId xmlns:p14="http://schemas.microsoft.com/office/powerpoint/2010/main" val="2796614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86730-946D-432F-B90D-044906110A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1E0009-E9FB-42C6-8A83-9295040A78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293889-79D6-474C-9782-D8E6F38B2E6C}"/>
              </a:ext>
            </a:extLst>
          </p:cNvPr>
          <p:cNvSpPr>
            <a:spLocks noGrp="1"/>
          </p:cNvSpPr>
          <p:nvPr>
            <p:ph type="dt" sz="half" idx="10"/>
          </p:nvPr>
        </p:nvSpPr>
        <p:spPr/>
        <p:txBody>
          <a:bodyPr/>
          <a:lstStyle/>
          <a:p>
            <a:fld id="{0E7EF973-63C1-4413-8D53-C1D3B9EBCAFB}" type="datetimeFigureOut">
              <a:rPr lang="en-US" smtClean="0"/>
              <a:t>1/16/2018</a:t>
            </a:fld>
            <a:endParaRPr lang="en-US"/>
          </a:p>
        </p:txBody>
      </p:sp>
      <p:sp>
        <p:nvSpPr>
          <p:cNvPr id="5" name="Footer Placeholder 4">
            <a:extLst>
              <a:ext uri="{FF2B5EF4-FFF2-40B4-BE49-F238E27FC236}">
                <a16:creationId xmlns:a16="http://schemas.microsoft.com/office/drawing/2014/main" id="{C4796044-1EA9-4240-9A91-B24923281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D26B5-85B4-4CA9-824F-60A5F357FF85}"/>
              </a:ext>
            </a:extLst>
          </p:cNvPr>
          <p:cNvSpPr>
            <a:spLocks noGrp="1"/>
          </p:cNvSpPr>
          <p:nvPr>
            <p:ph type="sldNum" sz="quarter" idx="12"/>
          </p:nvPr>
        </p:nvSpPr>
        <p:spPr/>
        <p:txBody>
          <a:bodyPr/>
          <a:lstStyle/>
          <a:p>
            <a:fld id="{F9048741-16D5-4479-9E45-CDCBCC5676F6}" type="slidenum">
              <a:rPr lang="en-US" smtClean="0"/>
              <a:t>‹#›</a:t>
            </a:fld>
            <a:endParaRPr lang="en-US"/>
          </a:p>
        </p:txBody>
      </p:sp>
    </p:spTree>
    <p:extLst>
      <p:ext uri="{BB962C8B-B14F-4D97-AF65-F5344CB8AC3E}">
        <p14:creationId xmlns:p14="http://schemas.microsoft.com/office/powerpoint/2010/main" val="1626375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A26E8-70D0-4020-B07A-949AA23C62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D66231-F60A-43C7-B1FC-E4F128EFE51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4E2708-5DA6-45E3-A423-F450C3ACF1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9E24CF-0D33-418F-8ACD-DB5262F2BB74}"/>
              </a:ext>
            </a:extLst>
          </p:cNvPr>
          <p:cNvSpPr>
            <a:spLocks noGrp="1"/>
          </p:cNvSpPr>
          <p:nvPr>
            <p:ph type="dt" sz="half" idx="10"/>
          </p:nvPr>
        </p:nvSpPr>
        <p:spPr/>
        <p:txBody>
          <a:bodyPr/>
          <a:lstStyle/>
          <a:p>
            <a:fld id="{0E7EF973-63C1-4413-8D53-C1D3B9EBCAFB}" type="datetimeFigureOut">
              <a:rPr lang="en-US" smtClean="0"/>
              <a:t>1/16/2018</a:t>
            </a:fld>
            <a:endParaRPr lang="en-US"/>
          </a:p>
        </p:txBody>
      </p:sp>
      <p:sp>
        <p:nvSpPr>
          <p:cNvPr id="6" name="Footer Placeholder 5">
            <a:extLst>
              <a:ext uri="{FF2B5EF4-FFF2-40B4-BE49-F238E27FC236}">
                <a16:creationId xmlns:a16="http://schemas.microsoft.com/office/drawing/2014/main" id="{9E5EF1F7-0B75-4093-A984-9FB5D3CF70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514F1B-A250-456B-B9CA-306819D40547}"/>
              </a:ext>
            </a:extLst>
          </p:cNvPr>
          <p:cNvSpPr>
            <a:spLocks noGrp="1"/>
          </p:cNvSpPr>
          <p:nvPr>
            <p:ph type="sldNum" sz="quarter" idx="12"/>
          </p:nvPr>
        </p:nvSpPr>
        <p:spPr/>
        <p:txBody>
          <a:bodyPr/>
          <a:lstStyle/>
          <a:p>
            <a:fld id="{F9048741-16D5-4479-9E45-CDCBCC5676F6}" type="slidenum">
              <a:rPr lang="en-US" smtClean="0"/>
              <a:t>‹#›</a:t>
            </a:fld>
            <a:endParaRPr lang="en-US"/>
          </a:p>
        </p:txBody>
      </p:sp>
    </p:spTree>
    <p:extLst>
      <p:ext uri="{BB962C8B-B14F-4D97-AF65-F5344CB8AC3E}">
        <p14:creationId xmlns:p14="http://schemas.microsoft.com/office/powerpoint/2010/main" val="254057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6B069-C4CE-4C87-87FA-7D555B0055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54F65-E32A-4295-AD40-60C3EF6BB0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83969D0-F41A-468B-9771-F3F0D85969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313003-00D5-44A4-BC55-BF2CA0DA4A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D79FD33-38D9-4C35-9525-B85994A4D32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0AD237-A829-4457-8FDF-2E20BE61B715}"/>
              </a:ext>
            </a:extLst>
          </p:cNvPr>
          <p:cNvSpPr>
            <a:spLocks noGrp="1"/>
          </p:cNvSpPr>
          <p:nvPr>
            <p:ph type="dt" sz="half" idx="10"/>
          </p:nvPr>
        </p:nvSpPr>
        <p:spPr/>
        <p:txBody>
          <a:bodyPr/>
          <a:lstStyle/>
          <a:p>
            <a:fld id="{0E7EF973-63C1-4413-8D53-C1D3B9EBCAFB}" type="datetimeFigureOut">
              <a:rPr lang="en-US" smtClean="0"/>
              <a:t>1/16/2018</a:t>
            </a:fld>
            <a:endParaRPr lang="en-US"/>
          </a:p>
        </p:txBody>
      </p:sp>
      <p:sp>
        <p:nvSpPr>
          <p:cNvPr id="8" name="Footer Placeholder 7">
            <a:extLst>
              <a:ext uri="{FF2B5EF4-FFF2-40B4-BE49-F238E27FC236}">
                <a16:creationId xmlns:a16="http://schemas.microsoft.com/office/drawing/2014/main" id="{92E8DF22-5C2F-422C-8B3D-C11972BADF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07D5D4-0CAB-4748-A691-7978288682B2}"/>
              </a:ext>
            </a:extLst>
          </p:cNvPr>
          <p:cNvSpPr>
            <a:spLocks noGrp="1"/>
          </p:cNvSpPr>
          <p:nvPr>
            <p:ph type="sldNum" sz="quarter" idx="12"/>
          </p:nvPr>
        </p:nvSpPr>
        <p:spPr/>
        <p:txBody>
          <a:bodyPr/>
          <a:lstStyle/>
          <a:p>
            <a:fld id="{F9048741-16D5-4479-9E45-CDCBCC5676F6}" type="slidenum">
              <a:rPr lang="en-US" smtClean="0"/>
              <a:t>‹#›</a:t>
            </a:fld>
            <a:endParaRPr lang="en-US"/>
          </a:p>
        </p:txBody>
      </p:sp>
    </p:spTree>
    <p:extLst>
      <p:ext uri="{BB962C8B-B14F-4D97-AF65-F5344CB8AC3E}">
        <p14:creationId xmlns:p14="http://schemas.microsoft.com/office/powerpoint/2010/main" val="184207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5F151-1F90-4DA1-A011-17CCD5FCC3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35F63A-4FA8-45CC-9AD0-E5F850EF2F0A}"/>
              </a:ext>
            </a:extLst>
          </p:cNvPr>
          <p:cNvSpPr>
            <a:spLocks noGrp="1"/>
          </p:cNvSpPr>
          <p:nvPr>
            <p:ph type="dt" sz="half" idx="10"/>
          </p:nvPr>
        </p:nvSpPr>
        <p:spPr/>
        <p:txBody>
          <a:bodyPr/>
          <a:lstStyle/>
          <a:p>
            <a:fld id="{0E7EF973-63C1-4413-8D53-C1D3B9EBCAFB}" type="datetimeFigureOut">
              <a:rPr lang="en-US" smtClean="0"/>
              <a:t>1/16/2018</a:t>
            </a:fld>
            <a:endParaRPr lang="en-US"/>
          </a:p>
        </p:txBody>
      </p:sp>
      <p:sp>
        <p:nvSpPr>
          <p:cNvPr id="4" name="Footer Placeholder 3">
            <a:extLst>
              <a:ext uri="{FF2B5EF4-FFF2-40B4-BE49-F238E27FC236}">
                <a16:creationId xmlns:a16="http://schemas.microsoft.com/office/drawing/2014/main" id="{34C2D9B0-8A0D-43A5-8BE7-1F56C7620F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D78680-884C-434F-9605-D4E28BDBB21F}"/>
              </a:ext>
            </a:extLst>
          </p:cNvPr>
          <p:cNvSpPr>
            <a:spLocks noGrp="1"/>
          </p:cNvSpPr>
          <p:nvPr>
            <p:ph type="sldNum" sz="quarter" idx="12"/>
          </p:nvPr>
        </p:nvSpPr>
        <p:spPr/>
        <p:txBody>
          <a:bodyPr/>
          <a:lstStyle/>
          <a:p>
            <a:fld id="{F9048741-16D5-4479-9E45-CDCBCC5676F6}" type="slidenum">
              <a:rPr lang="en-US" smtClean="0"/>
              <a:t>‹#›</a:t>
            </a:fld>
            <a:endParaRPr lang="en-US"/>
          </a:p>
        </p:txBody>
      </p:sp>
    </p:spTree>
    <p:extLst>
      <p:ext uri="{BB962C8B-B14F-4D97-AF65-F5344CB8AC3E}">
        <p14:creationId xmlns:p14="http://schemas.microsoft.com/office/powerpoint/2010/main" val="117621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8DAA91-2912-4B6B-9A8D-E2F1E2E4BAB0}"/>
              </a:ext>
            </a:extLst>
          </p:cNvPr>
          <p:cNvSpPr>
            <a:spLocks noGrp="1"/>
          </p:cNvSpPr>
          <p:nvPr>
            <p:ph type="dt" sz="half" idx="10"/>
          </p:nvPr>
        </p:nvSpPr>
        <p:spPr/>
        <p:txBody>
          <a:bodyPr/>
          <a:lstStyle/>
          <a:p>
            <a:fld id="{0E7EF973-63C1-4413-8D53-C1D3B9EBCAFB}" type="datetimeFigureOut">
              <a:rPr lang="en-US" smtClean="0"/>
              <a:t>1/16/2018</a:t>
            </a:fld>
            <a:endParaRPr lang="en-US"/>
          </a:p>
        </p:txBody>
      </p:sp>
      <p:sp>
        <p:nvSpPr>
          <p:cNvPr id="3" name="Footer Placeholder 2">
            <a:extLst>
              <a:ext uri="{FF2B5EF4-FFF2-40B4-BE49-F238E27FC236}">
                <a16:creationId xmlns:a16="http://schemas.microsoft.com/office/drawing/2014/main" id="{F414301B-D4D0-415D-B015-E57E730B19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6AB8E2-CDA9-4295-A257-2B0BC3D7D7AB}"/>
              </a:ext>
            </a:extLst>
          </p:cNvPr>
          <p:cNvSpPr>
            <a:spLocks noGrp="1"/>
          </p:cNvSpPr>
          <p:nvPr>
            <p:ph type="sldNum" sz="quarter" idx="12"/>
          </p:nvPr>
        </p:nvSpPr>
        <p:spPr/>
        <p:txBody>
          <a:bodyPr/>
          <a:lstStyle/>
          <a:p>
            <a:fld id="{F9048741-16D5-4479-9E45-CDCBCC5676F6}" type="slidenum">
              <a:rPr lang="en-US" smtClean="0"/>
              <a:t>‹#›</a:t>
            </a:fld>
            <a:endParaRPr lang="en-US"/>
          </a:p>
        </p:txBody>
      </p:sp>
    </p:spTree>
    <p:extLst>
      <p:ext uri="{BB962C8B-B14F-4D97-AF65-F5344CB8AC3E}">
        <p14:creationId xmlns:p14="http://schemas.microsoft.com/office/powerpoint/2010/main" val="993911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3439-E069-45C4-953B-7702C23C41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14F0D7-7390-4B40-A8DA-6176F82556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845D67-746D-494E-B148-60C48E7CA8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12A431-68F7-4A85-8DC2-524EB832F487}"/>
              </a:ext>
            </a:extLst>
          </p:cNvPr>
          <p:cNvSpPr>
            <a:spLocks noGrp="1"/>
          </p:cNvSpPr>
          <p:nvPr>
            <p:ph type="dt" sz="half" idx="10"/>
          </p:nvPr>
        </p:nvSpPr>
        <p:spPr/>
        <p:txBody>
          <a:bodyPr/>
          <a:lstStyle/>
          <a:p>
            <a:fld id="{0E7EF973-63C1-4413-8D53-C1D3B9EBCAFB}" type="datetimeFigureOut">
              <a:rPr lang="en-US" smtClean="0"/>
              <a:t>1/16/2018</a:t>
            </a:fld>
            <a:endParaRPr lang="en-US"/>
          </a:p>
        </p:txBody>
      </p:sp>
      <p:sp>
        <p:nvSpPr>
          <p:cNvPr id="6" name="Footer Placeholder 5">
            <a:extLst>
              <a:ext uri="{FF2B5EF4-FFF2-40B4-BE49-F238E27FC236}">
                <a16:creationId xmlns:a16="http://schemas.microsoft.com/office/drawing/2014/main" id="{F6ECCDFC-4B24-4EDE-93CA-C08A07A0EA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447221-BD22-4B44-B583-85BFEE63DA94}"/>
              </a:ext>
            </a:extLst>
          </p:cNvPr>
          <p:cNvSpPr>
            <a:spLocks noGrp="1"/>
          </p:cNvSpPr>
          <p:nvPr>
            <p:ph type="sldNum" sz="quarter" idx="12"/>
          </p:nvPr>
        </p:nvSpPr>
        <p:spPr/>
        <p:txBody>
          <a:bodyPr/>
          <a:lstStyle/>
          <a:p>
            <a:fld id="{F9048741-16D5-4479-9E45-CDCBCC5676F6}" type="slidenum">
              <a:rPr lang="en-US" smtClean="0"/>
              <a:t>‹#›</a:t>
            </a:fld>
            <a:endParaRPr lang="en-US"/>
          </a:p>
        </p:txBody>
      </p:sp>
    </p:spTree>
    <p:extLst>
      <p:ext uri="{BB962C8B-B14F-4D97-AF65-F5344CB8AC3E}">
        <p14:creationId xmlns:p14="http://schemas.microsoft.com/office/powerpoint/2010/main" val="1654734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FCAFD-4D5C-4944-8C91-0B12B0F458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262F1A-1CC2-408D-B2A1-4F1A1C9F7D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23FD11-177E-4CDB-9048-D1CCB6E14A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05E9E9-A821-4B79-BE1F-22A86DE59E64}"/>
              </a:ext>
            </a:extLst>
          </p:cNvPr>
          <p:cNvSpPr>
            <a:spLocks noGrp="1"/>
          </p:cNvSpPr>
          <p:nvPr>
            <p:ph type="dt" sz="half" idx="10"/>
          </p:nvPr>
        </p:nvSpPr>
        <p:spPr/>
        <p:txBody>
          <a:bodyPr/>
          <a:lstStyle/>
          <a:p>
            <a:fld id="{0E7EF973-63C1-4413-8D53-C1D3B9EBCAFB}" type="datetimeFigureOut">
              <a:rPr lang="en-US" smtClean="0"/>
              <a:t>1/16/2018</a:t>
            </a:fld>
            <a:endParaRPr lang="en-US"/>
          </a:p>
        </p:txBody>
      </p:sp>
      <p:sp>
        <p:nvSpPr>
          <p:cNvPr id="6" name="Footer Placeholder 5">
            <a:extLst>
              <a:ext uri="{FF2B5EF4-FFF2-40B4-BE49-F238E27FC236}">
                <a16:creationId xmlns:a16="http://schemas.microsoft.com/office/drawing/2014/main" id="{6445E0F2-4B52-4B0E-B827-490DF2CFFF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24C637-53DD-4AE5-AC8E-461602837D64}"/>
              </a:ext>
            </a:extLst>
          </p:cNvPr>
          <p:cNvSpPr>
            <a:spLocks noGrp="1"/>
          </p:cNvSpPr>
          <p:nvPr>
            <p:ph type="sldNum" sz="quarter" idx="12"/>
          </p:nvPr>
        </p:nvSpPr>
        <p:spPr/>
        <p:txBody>
          <a:bodyPr/>
          <a:lstStyle/>
          <a:p>
            <a:fld id="{F9048741-16D5-4479-9E45-CDCBCC5676F6}" type="slidenum">
              <a:rPr lang="en-US" smtClean="0"/>
              <a:t>‹#›</a:t>
            </a:fld>
            <a:endParaRPr lang="en-US"/>
          </a:p>
        </p:txBody>
      </p:sp>
    </p:spTree>
    <p:extLst>
      <p:ext uri="{BB962C8B-B14F-4D97-AF65-F5344CB8AC3E}">
        <p14:creationId xmlns:p14="http://schemas.microsoft.com/office/powerpoint/2010/main" val="2122338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77AE46-6AC9-4A46-A0A5-F6C45AA6EC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2938DA-C010-42A7-AAEE-FB6A6F2E19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8AD238-1A27-4BFD-8217-97671D31CE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EF973-63C1-4413-8D53-C1D3B9EBCAFB}" type="datetimeFigureOut">
              <a:rPr lang="en-US" smtClean="0"/>
              <a:t>1/16/2018</a:t>
            </a:fld>
            <a:endParaRPr lang="en-US"/>
          </a:p>
        </p:txBody>
      </p:sp>
      <p:sp>
        <p:nvSpPr>
          <p:cNvPr id="5" name="Footer Placeholder 4">
            <a:extLst>
              <a:ext uri="{FF2B5EF4-FFF2-40B4-BE49-F238E27FC236}">
                <a16:creationId xmlns:a16="http://schemas.microsoft.com/office/drawing/2014/main" id="{BB4FC3FD-BC01-44F7-8566-91969981BC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BA1D0B-02F7-4FEB-A127-AE48CBFDB6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48741-16D5-4479-9E45-CDCBCC5676F6}" type="slidenum">
              <a:rPr lang="en-US" smtClean="0"/>
              <a:t>‹#›</a:t>
            </a:fld>
            <a:endParaRPr lang="en-US"/>
          </a:p>
        </p:txBody>
      </p:sp>
    </p:spTree>
    <p:extLst>
      <p:ext uri="{BB962C8B-B14F-4D97-AF65-F5344CB8AC3E}">
        <p14:creationId xmlns:p14="http://schemas.microsoft.com/office/powerpoint/2010/main" val="43346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349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B8D8-9A7D-452A-8B6D-361B5CDEB6AB}"/>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0F5FC9E9-B2D4-4349-9002-F8737131907A}"/>
              </a:ext>
            </a:extLst>
          </p:cNvPr>
          <p:cNvSpPr>
            <a:spLocks noGrp="1"/>
          </p:cNvSpPr>
          <p:nvPr>
            <p:ph idx="1"/>
          </p:nvPr>
        </p:nvSpPr>
        <p:spPr/>
        <p:txBody>
          <a:bodyPr>
            <a:normAutofit/>
          </a:bodyPr>
          <a:lstStyle/>
          <a:p>
            <a:pPr marL="0" indent="0">
              <a:buNone/>
            </a:pPr>
            <a:r>
              <a:rPr lang="en-US" b="1" dirty="0"/>
              <a:t>Rules and Changes</a:t>
            </a:r>
          </a:p>
          <a:p>
            <a:r>
              <a:rPr lang="en-US" dirty="0"/>
              <a:t>The majority of the rules concerning Junior Drivers can be found in Section 19.2 and Appendix H of the </a:t>
            </a:r>
            <a:r>
              <a:rPr lang="en-US" i="1" dirty="0"/>
              <a:t>Solo® Rules</a:t>
            </a:r>
            <a:r>
              <a:rPr lang="en-US" dirty="0"/>
              <a:t>.  </a:t>
            </a:r>
          </a:p>
          <a:p>
            <a:r>
              <a:rPr lang="en-US" dirty="0"/>
              <a:t>Additional rules relating to Junior Drivers and karts in general are in Section 2.2, Course Safety and Layout Rules, and Appendix G, Karts at Solo® Events.</a:t>
            </a:r>
          </a:p>
          <a:p>
            <a:r>
              <a:rPr lang="en-US" dirty="0"/>
              <a:t>Rule changes for 2018 are discussed throughout the appropriate presentations and are in the handout, “Junior Driver and Kart Safety – Changes to the 2018 </a:t>
            </a:r>
            <a:r>
              <a:rPr lang="en-US" i="1" dirty="0"/>
              <a:t>Solo® Rules</a:t>
            </a:r>
            <a:r>
              <a:rPr lang="en-US" dirty="0"/>
              <a:t>.”</a:t>
            </a:r>
          </a:p>
          <a:p>
            <a:endParaRPr lang="en-US" dirty="0"/>
          </a:p>
        </p:txBody>
      </p:sp>
    </p:spTree>
    <p:extLst>
      <p:ext uri="{BB962C8B-B14F-4D97-AF65-F5344CB8AC3E}">
        <p14:creationId xmlns:p14="http://schemas.microsoft.com/office/powerpoint/2010/main" val="62846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3559B-2A81-4F32-BF40-358C8CE1F34C}"/>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752B0E8E-F5EB-4BA6-9A85-C3E932F85D35}"/>
              </a:ext>
            </a:extLst>
          </p:cNvPr>
          <p:cNvSpPr>
            <a:spLocks noGrp="1"/>
          </p:cNvSpPr>
          <p:nvPr>
            <p:ph idx="1"/>
          </p:nvPr>
        </p:nvSpPr>
        <p:spPr/>
        <p:txBody>
          <a:bodyPr/>
          <a:lstStyle/>
          <a:p>
            <a:pPr marL="0" indent="0">
              <a:buNone/>
            </a:pPr>
            <a:r>
              <a:rPr lang="en-US" b="1" i="1" dirty="0">
                <a:solidFill>
                  <a:srgbClr val="FF0000"/>
                </a:solidFill>
              </a:rPr>
              <a:t>Kart Course Designer Training</a:t>
            </a:r>
          </a:p>
          <a:p>
            <a:r>
              <a:rPr lang="en-US" i="1" dirty="0">
                <a:solidFill>
                  <a:srgbClr val="FF0000"/>
                </a:solidFill>
              </a:rPr>
              <a:t>Rule changes are being added to SSS training and the Kart Course Design training for license.</a:t>
            </a:r>
          </a:p>
          <a:p>
            <a:r>
              <a:rPr lang="en-US" i="1" dirty="0">
                <a:solidFill>
                  <a:srgbClr val="FF0000"/>
                </a:solidFill>
              </a:rPr>
              <a:t>All hazards to karts around the perimeter of the course should be clearly marked and visible to kart drivers.  </a:t>
            </a:r>
          </a:p>
          <a:p>
            <a:r>
              <a:rPr lang="en-US" i="1" dirty="0">
                <a:solidFill>
                  <a:srgbClr val="FF0000"/>
                </a:solidFill>
              </a:rPr>
              <a:t>Examples include: light poles, fences, low hanging obstacles or cables, and trees with low hanging limbs.</a:t>
            </a:r>
            <a:r>
              <a:rPr lang="en-US" dirty="0">
                <a:solidFill>
                  <a:srgbClr val="FF0000"/>
                </a:solidFill>
              </a:rPr>
              <a:t> </a:t>
            </a:r>
          </a:p>
        </p:txBody>
      </p:sp>
    </p:spTree>
    <p:extLst>
      <p:ext uri="{BB962C8B-B14F-4D97-AF65-F5344CB8AC3E}">
        <p14:creationId xmlns:p14="http://schemas.microsoft.com/office/powerpoint/2010/main" val="1706022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3559B-2A81-4F32-BF40-358C8CE1F34C}"/>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752B0E8E-F5EB-4BA6-9A85-C3E932F85D35}"/>
              </a:ext>
            </a:extLst>
          </p:cNvPr>
          <p:cNvSpPr>
            <a:spLocks noGrp="1"/>
          </p:cNvSpPr>
          <p:nvPr>
            <p:ph idx="1"/>
          </p:nvPr>
        </p:nvSpPr>
        <p:spPr/>
        <p:txBody>
          <a:bodyPr/>
          <a:lstStyle/>
          <a:p>
            <a:pPr marL="0" indent="0">
              <a:buNone/>
            </a:pPr>
            <a:r>
              <a:rPr lang="en-US" b="1" i="1" dirty="0">
                <a:solidFill>
                  <a:srgbClr val="FF0000"/>
                </a:solidFill>
              </a:rPr>
              <a:t>Kart Course Designer Training</a:t>
            </a:r>
          </a:p>
          <a:p>
            <a:r>
              <a:rPr lang="en-US" dirty="0"/>
              <a:t>Surface irregularities and elevation changes.</a:t>
            </a:r>
          </a:p>
          <a:p>
            <a:r>
              <a:rPr lang="en-US" dirty="0"/>
              <a:t>Visuals such as the “sea of cones.”</a:t>
            </a:r>
          </a:p>
          <a:p>
            <a:r>
              <a:rPr lang="en-US" dirty="0"/>
              <a:t>Speeds – karts are faster than many expect.</a:t>
            </a:r>
          </a:p>
          <a:p>
            <a:r>
              <a:rPr lang="en-US" dirty="0"/>
              <a:t>Obstacles and boundaries.</a:t>
            </a:r>
          </a:p>
          <a:p>
            <a:r>
              <a:rPr lang="en-US" dirty="0"/>
              <a:t>Finish area.</a:t>
            </a:r>
          </a:p>
          <a:p>
            <a:r>
              <a:rPr lang="en-US" dirty="0"/>
              <a:t>Grid layout and traffic flow.</a:t>
            </a:r>
          </a:p>
        </p:txBody>
      </p:sp>
    </p:spTree>
    <p:extLst>
      <p:ext uri="{BB962C8B-B14F-4D97-AF65-F5344CB8AC3E}">
        <p14:creationId xmlns:p14="http://schemas.microsoft.com/office/powerpoint/2010/main" val="4216215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9C5E-F60D-4FDC-85DD-2F9D0E3B2412}"/>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0D643E89-EB3E-4318-B251-9C130B5FD973}"/>
              </a:ext>
            </a:extLst>
          </p:cNvPr>
          <p:cNvSpPr>
            <a:spLocks noGrp="1"/>
          </p:cNvSpPr>
          <p:nvPr>
            <p:ph idx="1"/>
          </p:nvPr>
        </p:nvSpPr>
        <p:spPr/>
        <p:txBody>
          <a:bodyPr/>
          <a:lstStyle/>
          <a:p>
            <a:pPr marL="0" indent="0">
              <a:buNone/>
            </a:pPr>
            <a:r>
              <a:rPr lang="en-US" b="1" i="1" dirty="0">
                <a:solidFill>
                  <a:srgbClr val="FF0000"/>
                </a:solidFill>
              </a:rPr>
              <a:t>Kart Tech Inspectors</a:t>
            </a:r>
          </a:p>
          <a:p>
            <a:r>
              <a:rPr lang="en-US" i="1" dirty="0">
                <a:solidFill>
                  <a:srgbClr val="FF0000"/>
                </a:solidFill>
              </a:rPr>
              <a:t>Any adult SCCA® member who has completed kart safety (tech) inspector training.</a:t>
            </a:r>
          </a:p>
          <a:p>
            <a:r>
              <a:rPr lang="en-US" i="1" dirty="0">
                <a:solidFill>
                  <a:srgbClr val="FF0000"/>
                </a:solidFill>
              </a:rPr>
              <a:t>No annual tech for Junior Driver karts.</a:t>
            </a:r>
          </a:p>
          <a:p>
            <a:r>
              <a:rPr lang="en-US" i="1" dirty="0">
                <a:solidFill>
                  <a:srgbClr val="FF0000"/>
                </a:solidFill>
              </a:rPr>
              <a:t>All Junior Drivers age 12 and </a:t>
            </a:r>
            <a:r>
              <a:rPr lang="en-US" i="1">
                <a:solidFill>
                  <a:srgbClr val="FF0000"/>
                </a:solidFill>
              </a:rPr>
              <a:t>under are required </a:t>
            </a:r>
            <a:r>
              <a:rPr lang="en-US" i="1" dirty="0">
                <a:solidFill>
                  <a:srgbClr val="FF0000"/>
                </a:solidFill>
              </a:rPr>
              <a:t>to wear an SFI-certified chest protector.</a:t>
            </a:r>
          </a:p>
        </p:txBody>
      </p:sp>
    </p:spTree>
    <p:extLst>
      <p:ext uri="{BB962C8B-B14F-4D97-AF65-F5344CB8AC3E}">
        <p14:creationId xmlns:p14="http://schemas.microsoft.com/office/powerpoint/2010/main" val="3902225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4283A-F477-4A9B-9613-51C5355760AE}"/>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F09E1C02-6A8A-4FB5-B3E3-D354AB73EB7D}"/>
              </a:ext>
            </a:extLst>
          </p:cNvPr>
          <p:cNvSpPr>
            <a:spLocks noGrp="1"/>
          </p:cNvSpPr>
          <p:nvPr>
            <p:ph idx="1"/>
          </p:nvPr>
        </p:nvSpPr>
        <p:spPr/>
        <p:txBody>
          <a:bodyPr/>
          <a:lstStyle/>
          <a:p>
            <a:pPr marL="0" indent="0">
              <a:buNone/>
            </a:pPr>
            <a:r>
              <a:rPr lang="en-US" b="1" i="1" dirty="0">
                <a:solidFill>
                  <a:srgbClr val="FF0000"/>
                </a:solidFill>
              </a:rPr>
              <a:t>Kart Tech Inspectors</a:t>
            </a:r>
          </a:p>
          <a:p>
            <a:r>
              <a:rPr lang="en-US" i="1" dirty="0">
                <a:solidFill>
                  <a:srgbClr val="FF0000"/>
                </a:solidFill>
              </a:rPr>
              <a:t>Secure chassis connections (Nyloc, safety wire, cotter pin, etc.) for steering, brakes, throttle, wheels, etc.</a:t>
            </a:r>
          </a:p>
          <a:p>
            <a:r>
              <a:rPr lang="en-US" i="1" dirty="0">
                <a:solidFill>
                  <a:srgbClr val="FF0000"/>
                </a:solidFill>
              </a:rPr>
              <a:t>Kill switch: clearly visible/accessible on the steering wheel, the frame by the fuel tank, top of the front panel, etc. (Going from suggestion to mandatory.)</a:t>
            </a:r>
          </a:p>
          <a:p>
            <a:endParaRPr lang="en-US" dirty="0"/>
          </a:p>
        </p:txBody>
      </p:sp>
    </p:spTree>
    <p:extLst>
      <p:ext uri="{BB962C8B-B14F-4D97-AF65-F5344CB8AC3E}">
        <p14:creationId xmlns:p14="http://schemas.microsoft.com/office/powerpoint/2010/main" val="689551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AD759-F7A4-4B87-8CCF-47E88403C035}"/>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EEB4CA83-3F6F-4403-9C80-50C89DC0B8B8}"/>
              </a:ext>
            </a:extLst>
          </p:cNvPr>
          <p:cNvSpPr>
            <a:spLocks noGrp="1"/>
          </p:cNvSpPr>
          <p:nvPr>
            <p:ph idx="1"/>
          </p:nvPr>
        </p:nvSpPr>
        <p:spPr/>
        <p:txBody>
          <a:bodyPr/>
          <a:lstStyle/>
          <a:p>
            <a:pPr marL="0" indent="0">
              <a:buNone/>
            </a:pPr>
            <a:r>
              <a:rPr lang="en-US" b="1" dirty="0"/>
              <a:t>Operational Items</a:t>
            </a:r>
          </a:p>
          <a:p>
            <a:r>
              <a:rPr lang="en-US" i="1" dirty="0">
                <a:solidFill>
                  <a:srgbClr val="FF0000"/>
                </a:solidFill>
              </a:rPr>
              <a:t>Engines engaged by a centrifugal clutch may not be started nor be running while the kart drive wheels are on the ground without a driver in the seat.</a:t>
            </a:r>
          </a:p>
          <a:p>
            <a:r>
              <a:rPr lang="en-US" i="1" dirty="0">
                <a:solidFill>
                  <a:srgbClr val="FF0000"/>
                </a:solidFill>
              </a:rPr>
              <a:t>On a kart stand, minors are to be a minimum of 3 feet away from the rear rotating axle assembly (engine running).</a:t>
            </a:r>
          </a:p>
          <a:p>
            <a:r>
              <a:rPr lang="en-US" i="1" dirty="0">
                <a:solidFill>
                  <a:srgbClr val="FF0000"/>
                </a:solidFill>
              </a:rPr>
              <a:t>Pedal extensions must be positively secured to prevent rotation.</a:t>
            </a:r>
          </a:p>
        </p:txBody>
      </p:sp>
    </p:spTree>
    <p:extLst>
      <p:ext uri="{BB962C8B-B14F-4D97-AF65-F5344CB8AC3E}">
        <p14:creationId xmlns:p14="http://schemas.microsoft.com/office/powerpoint/2010/main" val="4006772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338B2-7D11-44D9-A832-361ECCFCFADE}"/>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FAC04760-3861-4BD4-BD80-B6EED43193C9}"/>
              </a:ext>
            </a:extLst>
          </p:cNvPr>
          <p:cNvSpPr>
            <a:spLocks noGrp="1"/>
          </p:cNvSpPr>
          <p:nvPr>
            <p:ph idx="1"/>
          </p:nvPr>
        </p:nvSpPr>
        <p:spPr/>
        <p:txBody>
          <a:bodyPr/>
          <a:lstStyle/>
          <a:p>
            <a:pPr marL="0" indent="0">
              <a:buNone/>
            </a:pPr>
            <a:r>
              <a:rPr lang="en-US" b="1" dirty="0"/>
              <a:t>Youth Steward</a:t>
            </a:r>
          </a:p>
          <a:p>
            <a:r>
              <a:rPr lang="en-US" dirty="0"/>
              <a:t>A licensed position.</a:t>
            </a:r>
          </a:p>
          <a:p>
            <a:r>
              <a:rPr lang="en-US" dirty="0"/>
              <a:t>An </a:t>
            </a:r>
            <a:r>
              <a:rPr lang="en-US" i="1" dirty="0">
                <a:solidFill>
                  <a:srgbClr val="FF0000"/>
                </a:solidFill>
              </a:rPr>
              <a:t>adult</a:t>
            </a:r>
            <a:r>
              <a:rPr lang="en-US" dirty="0"/>
              <a:t> SCCA® member in good standing.</a:t>
            </a:r>
          </a:p>
          <a:p>
            <a:r>
              <a:rPr lang="en-US" dirty="0"/>
              <a:t>Must conduct Junior Driver meeting </a:t>
            </a:r>
            <a:r>
              <a:rPr lang="en-US" i="1" dirty="0">
                <a:solidFill>
                  <a:srgbClr val="FF0000"/>
                </a:solidFill>
              </a:rPr>
              <a:t>and safety talk</a:t>
            </a:r>
            <a:r>
              <a:rPr lang="en-US" dirty="0"/>
              <a:t>.</a:t>
            </a:r>
          </a:p>
          <a:p>
            <a:r>
              <a:rPr lang="en-US" i="1" dirty="0">
                <a:solidFill>
                  <a:srgbClr val="FF0000"/>
                </a:solidFill>
              </a:rPr>
              <a:t>Must oversee any kart adjustments made in grid.</a:t>
            </a:r>
          </a:p>
          <a:p>
            <a:r>
              <a:rPr lang="en-US" i="1" dirty="0">
                <a:solidFill>
                  <a:srgbClr val="FF0000"/>
                </a:solidFill>
              </a:rPr>
              <a:t>Must manage Junior Driver grid operations and course entrance/exit.</a:t>
            </a:r>
          </a:p>
        </p:txBody>
      </p:sp>
    </p:spTree>
    <p:extLst>
      <p:ext uri="{BB962C8B-B14F-4D97-AF65-F5344CB8AC3E}">
        <p14:creationId xmlns:p14="http://schemas.microsoft.com/office/powerpoint/2010/main" val="3579028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70000" contrast="-70000"/>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6DA94-ECD9-4A1B-ACBF-7A008C74C73E}"/>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6893E2D6-6A1A-4829-B4E8-5B04ED8C71D5}"/>
              </a:ext>
            </a:extLst>
          </p:cNvPr>
          <p:cNvSpPr>
            <a:spLocks noGrp="1"/>
          </p:cNvSpPr>
          <p:nvPr>
            <p:ph idx="1"/>
          </p:nvPr>
        </p:nvSpPr>
        <p:spPr/>
        <p:txBody>
          <a:bodyPr/>
          <a:lstStyle/>
          <a:p>
            <a:pPr marL="0" indent="0" algn="ctr">
              <a:buNone/>
            </a:pPr>
            <a:r>
              <a:rPr lang="en-US" dirty="0"/>
              <a:t>Thanks for participating!</a:t>
            </a:r>
          </a:p>
          <a:p>
            <a:pPr marL="0" indent="0" algn="ctr">
              <a:buNone/>
            </a:pPr>
            <a:r>
              <a:rPr lang="en-US" dirty="0"/>
              <a:t>Questions?</a:t>
            </a:r>
          </a:p>
        </p:txBody>
      </p:sp>
    </p:spTree>
    <p:extLst>
      <p:ext uri="{BB962C8B-B14F-4D97-AF65-F5344CB8AC3E}">
        <p14:creationId xmlns:p14="http://schemas.microsoft.com/office/powerpoint/2010/main" val="306247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70000" contrast="-70000"/>
          </a:blip>
          <a:srcRect/>
          <a:stretch>
            <a:fillRect t="-9000" b="-9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D17970-6B15-4219-93A8-AA65F09207F1}"/>
              </a:ext>
            </a:extLst>
          </p:cNvPr>
          <p:cNvSpPr>
            <a:spLocks noGrp="1"/>
          </p:cNvSpPr>
          <p:nvPr>
            <p:ph idx="1"/>
          </p:nvPr>
        </p:nvSpPr>
        <p:spPr/>
        <p:txBody>
          <a:bodyPr/>
          <a:lstStyle/>
          <a:p>
            <a:pPr marL="0" indent="0" algn="ctr">
              <a:buNone/>
            </a:pPr>
            <a:r>
              <a:rPr lang="en-US" dirty="0"/>
              <a:t>Doug Gill</a:t>
            </a:r>
          </a:p>
          <a:p>
            <a:pPr marL="0" indent="0" algn="ctr">
              <a:buNone/>
            </a:pPr>
            <a:r>
              <a:rPr lang="en-US" dirty="0"/>
              <a:t>SCCA® Solo® Competition Manager</a:t>
            </a:r>
          </a:p>
          <a:p>
            <a:pPr marL="0" indent="0" algn="ctr">
              <a:buNone/>
            </a:pPr>
            <a:r>
              <a:rPr lang="en-US" dirty="0"/>
              <a:t>1-800-770-2055</a:t>
            </a:r>
          </a:p>
          <a:p>
            <a:pPr marL="0" indent="0" algn="ctr">
              <a:buNone/>
            </a:pPr>
            <a:r>
              <a:rPr lang="en-US" dirty="0"/>
              <a:t>785-357-7222</a:t>
            </a:r>
          </a:p>
          <a:p>
            <a:pPr marL="0" indent="0" algn="ctr">
              <a:buNone/>
            </a:pPr>
            <a:r>
              <a:rPr lang="en-US" dirty="0"/>
              <a:t>dgill@scca.com</a:t>
            </a:r>
          </a:p>
        </p:txBody>
      </p:sp>
    </p:spTree>
    <p:extLst>
      <p:ext uri="{BB962C8B-B14F-4D97-AF65-F5344CB8AC3E}">
        <p14:creationId xmlns:p14="http://schemas.microsoft.com/office/powerpoint/2010/main" val="2081166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53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70000" contrast="-70000"/>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90A3-FA1C-4305-8AB7-0FC2AFC6D5F1}"/>
              </a:ext>
            </a:extLst>
          </p:cNvPr>
          <p:cNvSpPr>
            <a:spLocks noGrp="1"/>
          </p:cNvSpPr>
          <p:nvPr>
            <p:ph type="ctrTitle"/>
          </p:nvPr>
        </p:nvSpPr>
        <p:spPr/>
        <p:txBody>
          <a:bodyPr>
            <a:normAutofit fontScale="90000"/>
          </a:bodyPr>
          <a:lstStyle/>
          <a:p>
            <a:br>
              <a:rPr lang="en-US" dirty="0"/>
            </a:br>
            <a:r>
              <a:rPr lang="en-US" dirty="0"/>
              <a:t>Junior Driver Program</a:t>
            </a:r>
            <a:br>
              <a:rPr lang="en-US" dirty="0"/>
            </a:br>
            <a:r>
              <a:rPr lang="en-US" dirty="0"/>
              <a:t>Overview</a:t>
            </a:r>
          </a:p>
        </p:txBody>
      </p:sp>
      <p:sp>
        <p:nvSpPr>
          <p:cNvPr id="3" name="Subtitle 2">
            <a:extLst>
              <a:ext uri="{FF2B5EF4-FFF2-40B4-BE49-F238E27FC236}">
                <a16:creationId xmlns:a16="http://schemas.microsoft.com/office/drawing/2014/main" id="{9FAD848F-F35C-4B61-94D0-11E54B4C7146}"/>
              </a:ext>
            </a:extLst>
          </p:cNvPr>
          <p:cNvSpPr>
            <a:spLocks noGrp="1"/>
          </p:cNvSpPr>
          <p:nvPr>
            <p:ph type="subTitle" idx="1"/>
          </p:nvPr>
        </p:nvSpPr>
        <p:spPr/>
        <p:txBody>
          <a:bodyPr>
            <a:normAutofit/>
          </a:bodyPr>
          <a:lstStyle/>
          <a:p>
            <a:r>
              <a:rPr lang="en-US" sz="2800" dirty="0"/>
              <a:t>Doug Gill</a:t>
            </a:r>
          </a:p>
          <a:p>
            <a:r>
              <a:rPr lang="en-US" sz="2800" dirty="0"/>
              <a:t>SCCA® Solo® Competition Manager</a:t>
            </a:r>
          </a:p>
        </p:txBody>
      </p:sp>
    </p:spTree>
    <p:extLst>
      <p:ext uri="{BB962C8B-B14F-4D97-AF65-F5344CB8AC3E}">
        <p14:creationId xmlns:p14="http://schemas.microsoft.com/office/powerpoint/2010/main" val="426670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70000" contrast="-70000"/>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90A3-FA1C-4305-8AB7-0FC2AFC6D5F1}"/>
              </a:ext>
            </a:extLst>
          </p:cNvPr>
          <p:cNvSpPr>
            <a:spLocks noGrp="1"/>
          </p:cNvSpPr>
          <p:nvPr>
            <p:ph type="ctrTitle"/>
          </p:nvPr>
        </p:nvSpPr>
        <p:spPr/>
        <p:txBody>
          <a:bodyPr>
            <a:normAutofit fontScale="90000"/>
          </a:bodyPr>
          <a:lstStyle/>
          <a:p>
            <a:br>
              <a:rPr lang="en-US" dirty="0"/>
            </a:br>
            <a:r>
              <a:rPr lang="en-US" dirty="0"/>
              <a:t>Junior Driver Program</a:t>
            </a:r>
            <a:br>
              <a:rPr lang="en-US" dirty="0"/>
            </a:br>
            <a:r>
              <a:rPr lang="en-US" dirty="0"/>
              <a:t>Overview</a:t>
            </a:r>
          </a:p>
        </p:txBody>
      </p:sp>
      <p:sp>
        <p:nvSpPr>
          <p:cNvPr id="3" name="Subtitle 2">
            <a:extLst>
              <a:ext uri="{FF2B5EF4-FFF2-40B4-BE49-F238E27FC236}">
                <a16:creationId xmlns:a16="http://schemas.microsoft.com/office/drawing/2014/main" id="{9FAD848F-F35C-4B61-94D0-11E54B4C7146}"/>
              </a:ext>
            </a:extLst>
          </p:cNvPr>
          <p:cNvSpPr>
            <a:spLocks noGrp="1"/>
          </p:cNvSpPr>
          <p:nvPr>
            <p:ph type="subTitle" idx="1"/>
          </p:nvPr>
        </p:nvSpPr>
        <p:spPr>
          <a:xfrm>
            <a:off x="1524000" y="3602038"/>
            <a:ext cx="9144000" cy="2232092"/>
          </a:xfrm>
        </p:spPr>
        <p:txBody>
          <a:bodyPr>
            <a:normAutofit/>
          </a:bodyPr>
          <a:lstStyle/>
          <a:p>
            <a:r>
              <a:rPr lang="en-US" sz="2800" b="1" dirty="0"/>
              <a:t>Ad Hoc Committee on Kart Safety</a:t>
            </a:r>
          </a:p>
          <a:p>
            <a:r>
              <a:rPr lang="en-US" sz="2800" dirty="0"/>
              <a:t>Steve Hudson (SEB), chair</a:t>
            </a:r>
          </a:p>
          <a:p>
            <a:r>
              <a:rPr lang="en-US" sz="2800" dirty="0"/>
              <a:t>Kathy Barnes (SSC), Paul Russell (KAC), and Dan Cyr (KAC)</a:t>
            </a:r>
          </a:p>
          <a:p>
            <a:r>
              <a:rPr lang="en-US" sz="2800" dirty="0"/>
              <a:t>Doug Gill (Liaison)</a:t>
            </a:r>
          </a:p>
        </p:txBody>
      </p:sp>
    </p:spTree>
    <p:extLst>
      <p:ext uri="{BB962C8B-B14F-4D97-AF65-F5344CB8AC3E}">
        <p14:creationId xmlns:p14="http://schemas.microsoft.com/office/powerpoint/2010/main" val="204964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B8D8-9A7D-452A-8B6D-361B5CDEB6AB}"/>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0F5FC9E9-B2D4-4349-9002-F8737131907A}"/>
              </a:ext>
            </a:extLst>
          </p:cNvPr>
          <p:cNvSpPr>
            <a:spLocks noGrp="1"/>
          </p:cNvSpPr>
          <p:nvPr>
            <p:ph idx="1"/>
          </p:nvPr>
        </p:nvSpPr>
        <p:spPr/>
        <p:txBody>
          <a:bodyPr>
            <a:normAutofit/>
          </a:bodyPr>
          <a:lstStyle/>
          <a:p>
            <a:pPr marL="0" indent="0">
              <a:buNone/>
            </a:pPr>
            <a:r>
              <a:rPr lang="en-US" b="1" dirty="0"/>
              <a:t>Background</a:t>
            </a:r>
          </a:p>
          <a:p>
            <a:r>
              <a:rPr lang="en-US" dirty="0"/>
              <a:t>The Junior Kart program is unlike any other in SCCA® Solo®. The age and inherent inexperience of the competitors requires special attention on behalf of the participants by the parents, Solo® Safety Stewards, Youth Stewards, and Regions which host Junior Kart classes at their events.</a:t>
            </a:r>
          </a:p>
          <a:p>
            <a:endParaRPr lang="en-US" dirty="0"/>
          </a:p>
        </p:txBody>
      </p:sp>
    </p:spTree>
    <p:extLst>
      <p:ext uri="{BB962C8B-B14F-4D97-AF65-F5344CB8AC3E}">
        <p14:creationId xmlns:p14="http://schemas.microsoft.com/office/powerpoint/2010/main" val="881737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B8D8-9A7D-452A-8B6D-361B5CDEB6AB}"/>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0F5FC9E9-B2D4-4349-9002-F8737131907A}"/>
              </a:ext>
            </a:extLst>
          </p:cNvPr>
          <p:cNvSpPr>
            <a:spLocks noGrp="1"/>
          </p:cNvSpPr>
          <p:nvPr>
            <p:ph idx="1"/>
          </p:nvPr>
        </p:nvSpPr>
        <p:spPr/>
        <p:txBody>
          <a:bodyPr>
            <a:normAutofit/>
          </a:bodyPr>
          <a:lstStyle/>
          <a:p>
            <a:pPr marL="0" indent="0">
              <a:buNone/>
            </a:pPr>
            <a:r>
              <a:rPr lang="en-US" b="1" dirty="0"/>
              <a:t>Background</a:t>
            </a:r>
          </a:p>
          <a:p>
            <a:r>
              <a:rPr lang="en-US" dirty="0"/>
              <a:t>The Junior Driver Program was started with the philosophy that having children compete at Solo® events would allow families to participate in and enjoy the Solo® experience together. This program was never intended to be a stepping stone to any type of professional racing career. If this is the goal of the parents and/or children, there are other karting organizations that will provide these types of opportunities. </a:t>
            </a:r>
          </a:p>
          <a:p>
            <a:endParaRPr lang="en-US" dirty="0"/>
          </a:p>
        </p:txBody>
      </p:sp>
    </p:spTree>
    <p:extLst>
      <p:ext uri="{BB962C8B-B14F-4D97-AF65-F5344CB8AC3E}">
        <p14:creationId xmlns:p14="http://schemas.microsoft.com/office/powerpoint/2010/main" val="2934983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B8D8-9A7D-452A-8B6D-361B5CDEB6AB}"/>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0F5FC9E9-B2D4-4349-9002-F8737131907A}"/>
              </a:ext>
            </a:extLst>
          </p:cNvPr>
          <p:cNvSpPr>
            <a:spLocks noGrp="1"/>
          </p:cNvSpPr>
          <p:nvPr>
            <p:ph idx="1"/>
          </p:nvPr>
        </p:nvSpPr>
        <p:spPr/>
        <p:txBody>
          <a:bodyPr>
            <a:normAutofit/>
          </a:bodyPr>
          <a:lstStyle/>
          <a:p>
            <a:pPr marL="0" indent="0">
              <a:buNone/>
            </a:pPr>
            <a:r>
              <a:rPr lang="en-US" b="1" dirty="0"/>
              <a:t>Background</a:t>
            </a:r>
            <a:endParaRPr lang="en-US" dirty="0"/>
          </a:p>
          <a:p>
            <a:r>
              <a:rPr lang="en-US" dirty="0"/>
              <a:t>Contrasting other classes and categories, SCCA® strictly limits the ability of Regions to modify or augment the rules pertaining to the Junior Driver Program. Event operation, safety, and kart eligibility requirements of the Junior Driver rules must be followed. </a:t>
            </a:r>
          </a:p>
          <a:p>
            <a:endParaRPr lang="en-US" dirty="0"/>
          </a:p>
        </p:txBody>
      </p:sp>
    </p:spTree>
    <p:extLst>
      <p:ext uri="{BB962C8B-B14F-4D97-AF65-F5344CB8AC3E}">
        <p14:creationId xmlns:p14="http://schemas.microsoft.com/office/powerpoint/2010/main" val="193534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B8D8-9A7D-452A-8B6D-361B5CDEB6AB}"/>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0F5FC9E9-B2D4-4349-9002-F8737131907A}"/>
              </a:ext>
            </a:extLst>
          </p:cNvPr>
          <p:cNvSpPr>
            <a:spLocks noGrp="1"/>
          </p:cNvSpPr>
          <p:nvPr>
            <p:ph idx="1"/>
          </p:nvPr>
        </p:nvSpPr>
        <p:spPr/>
        <p:txBody>
          <a:bodyPr>
            <a:normAutofit/>
          </a:bodyPr>
          <a:lstStyle/>
          <a:p>
            <a:pPr marL="0" indent="0">
              <a:buNone/>
            </a:pPr>
            <a:r>
              <a:rPr lang="en-US" b="1" dirty="0"/>
              <a:t>Background</a:t>
            </a:r>
            <a:endParaRPr lang="en-US" dirty="0"/>
          </a:p>
          <a:p>
            <a:r>
              <a:rPr lang="en-US" dirty="0"/>
              <a:t>Junior Driver kart classes are supplemental classes and </a:t>
            </a:r>
            <a:r>
              <a:rPr lang="en-US" b="1" dirty="0"/>
              <a:t>the rules may be changed or supplemented at any time by the Solo® Events Board (SEB) via publication in </a:t>
            </a:r>
            <a:r>
              <a:rPr lang="en-US" b="1" i="1" dirty="0"/>
              <a:t>Fastrack News</a:t>
            </a:r>
            <a:r>
              <a:rPr lang="en-US" b="1" dirty="0"/>
              <a:t>. This allows for immediate adjustments to address safety concerns. </a:t>
            </a:r>
            <a:r>
              <a:rPr lang="en-US" dirty="0"/>
              <a:t>Therefore, reviewing </a:t>
            </a:r>
            <a:r>
              <a:rPr lang="en-US" i="1" dirty="0"/>
              <a:t>Fastrack News </a:t>
            </a:r>
            <a:r>
              <a:rPr lang="en-US" dirty="0"/>
              <a:t>monthly is crucial. </a:t>
            </a:r>
          </a:p>
          <a:p>
            <a:r>
              <a:rPr lang="en-US" dirty="0"/>
              <a:t>www.scca.com </a:t>
            </a:r>
            <a:r>
              <a:rPr lang="en-US" dirty="0">
                <a:sym typeface="Wingdings" panose="05000000000000000000" pitchFamily="2" charset="2"/>
              </a:rPr>
              <a:t> ABOUT SCCA  FASTRACK</a:t>
            </a:r>
            <a:endParaRPr lang="en-US" dirty="0"/>
          </a:p>
          <a:p>
            <a:endParaRPr lang="en-US" dirty="0"/>
          </a:p>
        </p:txBody>
      </p:sp>
      <p:sp>
        <p:nvSpPr>
          <p:cNvPr id="4" name="Rectangle 3">
            <a:extLst>
              <a:ext uri="{FF2B5EF4-FFF2-40B4-BE49-F238E27FC236}">
                <a16:creationId xmlns:a16="http://schemas.microsoft.com/office/drawing/2014/main" id="{87F47B25-CBB2-48B2-A404-97415C510154}"/>
              </a:ext>
            </a:extLst>
          </p:cNvPr>
          <p:cNvSpPr/>
          <p:nvPr/>
        </p:nvSpPr>
        <p:spPr>
          <a:xfrm>
            <a:off x="838200" y="4846320"/>
            <a:ext cx="10515600" cy="769441"/>
          </a:xfrm>
          <a:prstGeom prst="rect">
            <a:avLst/>
          </a:prstGeom>
        </p:spPr>
        <p:txBody>
          <a:bodyPr wrap="square">
            <a:spAutoFit/>
          </a:bodyPr>
          <a:lstStyle/>
          <a:p>
            <a:pPr algn="ctr"/>
            <a:r>
              <a:rPr lang="en-US" sz="4400" dirty="0"/>
              <a:t>www.scca.com/pages/fastrack-news</a:t>
            </a:r>
          </a:p>
        </p:txBody>
      </p:sp>
    </p:spTree>
    <p:extLst>
      <p:ext uri="{BB962C8B-B14F-4D97-AF65-F5344CB8AC3E}">
        <p14:creationId xmlns:p14="http://schemas.microsoft.com/office/powerpoint/2010/main" val="2145001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B8D8-9A7D-452A-8B6D-361B5CDEB6AB}"/>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0F5FC9E9-B2D4-4349-9002-F8737131907A}"/>
              </a:ext>
            </a:extLst>
          </p:cNvPr>
          <p:cNvSpPr>
            <a:spLocks noGrp="1"/>
          </p:cNvSpPr>
          <p:nvPr>
            <p:ph idx="1"/>
          </p:nvPr>
        </p:nvSpPr>
        <p:spPr/>
        <p:txBody>
          <a:bodyPr>
            <a:normAutofit/>
          </a:bodyPr>
          <a:lstStyle/>
          <a:p>
            <a:pPr marL="0" indent="0">
              <a:buNone/>
            </a:pPr>
            <a:r>
              <a:rPr lang="en-US" b="1" dirty="0"/>
              <a:t>Going Forward</a:t>
            </a:r>
          </a:p>
          <a:p>
            <a:r>
              <a:rPr lang="en-US" dirty="0"/>
              <a:t>Topics:</a:t>
            </a:r>
          </a:p>
          <a:p>
            <a:pPr marL="971550" lvl="1" indent="-514350">
              <a:buFont typeface="+mj-lt"/>
              <a:buAutoNum type="alphaUcPeriod"/>
            </a:pPr>
            <a:r>
              <a:rPr lang="en-US" sz="2800" dirty="0"/>
              <a:t>Overview: Kart Safety Awareness </a:t>
            </a:r>
            <a:r>
              <a:rPr lang="en-US" sz="2800" cap="small" dirty="0"/>
              <a:t>– </a:t>
            </a:r>
            <a:r>
              <a:rPr lang="en-US" sz="2800" cap="small" dirty="0" err="1"/>
              <a:t>ys</a:t>
            </a:r>
            <a:r>
              <a:rPr lang="en-US" sz="2800" cap="small" dirty="0"/>
              <a:t>, </a:t>
            </a:r>
            <a:r>
              <a:rPr lang="en-US" sz="2800" cap="small" dirty="0" err="1"/>
              <a:t>sss</a:t>
            </a:r>
            <a:r>
              <a:rPr lang="en-US" sz="2800" cap="small" dirty="0"/>
              <a:t>, cd, </a:t>
            </a:r>
            <a:r>
              <a:rPr lang="en-US" sz="2800" cap="small" dirty="0" err="1"/>
              <a:t>ti</a:t>
            </a:r>
            <a:endParaRPr lang="en-US" sz="2800" cap="small" dirty="0"/>
          </a:p>
          <a:p>
            <a:pPr marL="971550" lvl="1" indent="-514350">
              <a:buFont typeface="+mj-lt"/>
              <a:buAutoNum type="alphaUcPeriod"/>
            </a:pPr>
            <a:r>
              <a:rPr lang="en-US" sz="2800" dirty="0"/>
              <a:t>Youth Steward Training </a:t>
            </a:r>
            <a:r>
              <a:rPr lang="en-US" sz="2800" cap="small" dirty="0"/>
              <a:t>– </a:t>
            </a:r>
            <a:r>
              <a:rPr lang="en-US" sz="2800" cap="small" dirty="0" err="1"/>
              <a:t>ys</a:t>
            </a:r>
            <a:r>
              <a:rPr lang="en-US" sz="2800" cap="small" dirty="0"/>
              <a:t> </a:t>
            </a:r>
          </a:p>
          <a:p>
            <a:pPr marL="971550" lvl="1" indent="-514350">
              <a:buFont typeface="+mj-lt"/>
              <a:buAutoNum type="alphaUcPeriod"/>
            </a:pPr>
            <a:r>
              <a:rPr lang="en-US" sz="2800" dirty="0"/>
              <a:t>Kart Course Design Training </a:t>
            </a:r>
            <a:r>
              <a:rPr lang="en-US" sz="2800" cap="small" dirty="0"/>
              <a:t>– </a:t>
            </a:r>
            <a:r>
              <a:rPr lang="en-US" sz="2800" cap="small" dirty="0" err="1"/>
              <a:t>ys</a:t>
            </a:r>
            <a:r>
              <a:rPr lang="en-US" sz="2800" cap="small" dirty="0"/>
              <a:t>, </a:t>
            </a:r>
            <a:r>
              <a:rPr lang="en-US" sz="2800" cap="small" dirty="0" err="1"/>
              <a:t>sss</a:t>
            </a:r>
            <a:r>
              <a:rPr lang="en-US" sz="2800" cap="small" dirty="0"/>
              <a:t>, cd</a:t>
            </a:r>
          </a:p>
          <a:p>
            <a:pPr marL="971550" lvl="1" indent="-514350">
              <a:buFont typeface="+mj-lt"/>
              <a:buAutoNum type="alphaUcPeriod"/>
            </a:pPr>
            <a:r>
              <a:rPr lang="en-US" sz="2800" dirty="0"/>
              <a:t>Kart Safety Inspection (Tech) Training </a:t>
            </a:r>
            <a:r>
              <a:rPr lang="en-US" sz="2800" cap="small" dirty="0"/>
              <a:t>– </a:t>
            </a:r>
            <a:r>
              <a:rPr lang="en-US" sz="2800" cap="small" dirty="0" err="1"/>
              <a:t>ys</a:t>
            </a:r>
            <a:r>
              <a:rPr lang="en-US" sz="2800" cap="small" dirty="0"/>
              <a:t>, </a:t>
            </a:r>
            <a:r>
              <a:rPr lang="en-US" sz="2800" cap="small" dirty="0" err="1"/>
              <a:t>ti</a:t>
            </a:r>
            <a:endParaRPr lang="en-US" sz="2800" cap="small" dirty="0"/>
          </a:p>
          <a:p>
            <a:r>
              <a:rPr lang="en-US" dirty="0"/>
              <a:t>This training material aims to educate Region Solo® officials with regard to Junior Driver best practices and procedures. </a:t>
            </a:r>
          </a:p>
          <a:p>
            <a:endParaRPr lang="en-US" dirty="0"/>
          </a:p>
        </p:txBody>
      </p:sp>
    </p:spTree>
    <p:extLst>
      <p:ext uri="{BB962C8B-B14F-4D97-AF65-F5344CB8AC3E}">
        <p14:creationId xmlns:p14="http://schemas.microsoft.com/office/powerpoint/2010/main" val="1091875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64A2-5166-40A8-803E-BC3590E0B663}"/>
              </a:ext>
            </a:extLst>
          </p:cNvPr>
          <p:cNvSpPr>
            <a:spLocks noGrp="1"/>
          </p:cNvSpPr>
          <p:nvPr>
            <p:ph type="title"/>
          </p:nvPr>
        </p:nvSpPr>
        <p:spPr/>
        <p:txBody>
          <a:bodyPr/>
          <a:lstStyle/>
          <a:p>
            <a:r>
              <a:rPr lang="en-US" dirty="0"/>
              <a:t>Junior Driver Program – Overview</a:t>
            </a:r>
          </a:p>
        </p:txBody>
      </p:sp>
      <p:sp>
        <p:nvSpPr>
          <p:cNvPr id="3" name="Content Placeholder 2">
            <a:extLst>
              <a:ext uri="{FF2B5EF4-FFF2-40B4-BE49-F238E27FC236}">
                <a16:creationId xmlns:a16="http://schemas.microsoft.com/office/drawing/2014/main" id="{A4A1308A-3F3F-4740-BBF3-8FEF7E1C161F}"/>
              </a:ext>
            </a:extLst>
          </p:cNvPr>
          <p:cNvSpPr>
            <a:spLocks noGrp="1"/>
          </p:cNvSpPr>
          <p:nvPr>
            <p:ph idx="1"/>
          </p:nvPr>
        </p:nvSpPr>
        <p:spPr/>
        <p:txBody>
          <a:bodyPr/>
          <a:lstStyle/>
          <a:p>
            <a:pPr marL="0" indent="0">
              <a:buNone/>
            </a:pPr>
            <a:r>
              <a:rPr lang="en-US" b="1" dirty="0"/>
              <a:t>Going Forward</a:t>
            </a:r>
          </a:p>
          <a:p>
            <a:r>
              <a:rPr lang="en-US" dirty="0"/>
              <a:t>This is a program where a team of SCCA® designated subject matter experts will provide annual face-to-face training with each Region holding a Kart program to emphasize making safety first and to review procedures and training the Region uses for its Kart program.</a:t>
            </a:r>
          </a:p>
          <a:p>
            <a:endParaRPr lang="en-US" dirty="0"/>
          </a:p>
        </p:txBody>
      </p:sp>
    </p:spTree>
    <p:extLst>
      <p:ext uri="{BB962C8B-B14F-4D97-AF65-F5344CB8AC3E}">
        <p14:creationId xmlns:p14="http://schemas.microsoft.com/office/powerpoint/2010/main" val="20658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TotalTime>
  <Words>875</Words>
  <Application>Microsoft Office PowerPoint</Application>
  <PresentationFormat>Widescreen</PresentationFormat>
  <Paragraphs>80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PowerPoint Presentation</vt:lpstr>
      <vt:lpstr> Junior Driver Program Overview</vt:lpstr>
      <vt:lpstr> Junior Driver Program Overview</vt:lpstr>
      <vt:lpstr>Junior Driver Program – Overview</vt:lpstr>
      <vt:lpstr>Junior Driver Program – Overview</vt:lpstr>
      <vt:lpstr>Junior Driver Program – Overview</vt:lpstr>
      <vt:lpstr>Junior Driver Program – Overview</vt:lpstr>
      <vt:lpstr>Junior Driver Program – Overview</vt:lpstr>
      <vt:lpstr>Junior Driver Program – Overview</vt:lpstr>
      <vt:lpstr>Junior Driver Program – Overview</vt:lpstr>
      <vt:lpstr>Junior Driver Program – Overview</vt:lpstr>
      <vt:lpstr>Junior Driver Program – Overview</vt:lpstr>
      <vt:lpstr>Junior Driver Program – Overview</vt:lpstr>
      <vt:lpstr>Junior Driver Program – Overview</vt:lpstr>
      <vt:lpstr>Junior Driver Program – Overview</vt:lpstr>
      <vt:lpstr>Junior Driver Program – Overview</vt:lpstr>
      <vt:lpstr>Junior Driver Program – Overview</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Kart Safety Awareness</dc:title>
  <dc:creator>Doug Gill</dc:creator>
  <cp:lastModifiedBy>Doug Gill</cp:lastModifiedBy>
  <cp:revision>16</cp:revision>
  <cp:lastPrinted>2017-11-02T19:54:42Z</cp:lastPrinted>
  <dcterms:created xsi:type="dcterms:W3CDTF">2017-11-01T22:00:40Z</dcterms:created>
  <dcterms:modified xsi:type="dcterms:W3CDTF">2018-01-16T21:44:12Z</dcterms:modified>
</cp:coreProperties>
</file>